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7" r:id="rId2"/>
    <p:sldId id="389" r:id="rId3"/>
    <p:sldId id="388" r:id="rId4"/>
    <p:sldId id="259" r:id="rId5"/>
    <p:sldId id="304" r:id="rId6"/>
    <p:sldId id="306" r:id="rId7"/>
    <p:sldId id="308" r:id="rId8"/>
    <p:sldId id="312" r:id="rId9"/>
    <p:sldId id="321" r:id="rId10"/>
    <p:sldId id="309" r:id="rId11"/>
    <p:sldId id="338" r:id="rId12"/>
    <p:sldId id="339" r:id="rId13"/>
    <p:sldId id="341" r:id="rId14"/>
    <p:sldId id="340" r:id="rId15"/>
    <p:sldId id="344" r:id="rId16"/>
    <p:sldId id="343" r:id="rId17"/>
    <p:sldId id="342" r:id="rId18"/>
    <p:sldId id="348" r:id="rId19"/>
    <p:sldId id="347" r:id="rId20"/>
    <p:sldId id="346" r:id="rId21"/>
    <p:sldId id="350" r:id="rId22"/>
    <p:sldId id="352" r:id="rId23"/>
    <p:sldId id="351" r:id="rId24"/>
    <p:sldId id="349" r:id="rId25"/>
    <p:sldId id="355" r:id="rId26"/>
    <p:sldId id="354" r:id="rId27"/>
    <p:sldId id="356" r:id="rId28"/>
    <p:sldId id="353" r:id="rId29"/>
    <p:sldId id="322" r:id="rId30"/>
    <p:sldId id="362" r:id="rId31"/>
    <p:sldId id="371" r:id="rId32"/>
    <p:sldId id="365" r:id="rId33"/>
    <p:sldId id="363" r:id="rId34"/>
    <p:sldId id="364" r:id="rId35"/>
    <p:sldId id="331" r:id="rId36"/>
    <p:sldId id="311" r:id="rId37"/>
    <p:sldId id="323" r:id="rId38"/>
    <p:sldId id="330" r:id="rId39"/>
    <p:sldId id="386" r:id="rId40"/>
    <p:sldId id="370" r:id="rId41"/>
    <p:sldId id="377" r:id="rId42"/>
    <p:sldId id="372" r:id="rId43"/>
    <p:sldId id="373" r:id="rId44"/>
    <p:sldId id="374" r:id="rId45"/>
    <p:sldId id="375" r:id="rId46"/>
    <p:sldId id="376" r:id="rId47"/>
    <p:sldId id="381" r:id="rId48"/>
    <p:sldId id="378" r:id="rId49"/>
    <p:sldId id="379" r:id="rId50"/>
    <p:sldId id="380" r:id="rId51"/>
    <p:sldId id="382" r:id="rId52"/>
    <p:sldId id="383" r:id="rId53"/>
    <p:sldId id="384" r:id="rId54"/>
    <p:sldId id="390" r:id="rId55"/>
    <p:sldId id="391" r:id="rId56"/>
    <p:sldId id="392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648"/>
  </p:normalViewPr>
  <p:slideViewPr>
    <p:cSldViewPr snapToGrid="0">
      <p:cViewPr varScale="1">
        <p:scale>
          <a:sx n="117" d="100"/>
          <a:sy n="117" d="100"/>
        </p:scale>
        <p:origin x="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41C0E-B35A-5E02-3E2A-67E7B534E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B14956-E708-84C8-0437-6EE4F54F0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675371-2662-BACD-CE55-592C51DBA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35C63-ED48-45CC-924F-58D63CAB3532}" type="datetimeFigureOut">
              <a:rPr lang="ko-KR" altLang="en-US" smtClean="0"/>
              <a:t>2024. 4. 8.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612452-6D4B-2ABC-E570-5A5059824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934AC-7173-469C-4FC4-1D076BF7A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7958-D12F-41BF-8910-B8C71620B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983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A44D72-2973-CF2B-2915-FD0E6ED1A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0E61D4-CF94-9DB1-96D4-251994B66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C0E3CB-E9E5-4776-E566-C692EB79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35C63-ED48-45CC-924F-58D63CAB3532}" type="datetimeFigureOut">
              <a:rPr lang="ko-KR" altLang="en-US" smtClean="0"/>
              <a:t>2024. 4. 8.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4255AD-AE60-2978-2104-04535F3B4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D16CA5-55EC-29FA-8F63-1EBF35A9C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7958-D12F-41BF-8910-B8C71620B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883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BC6949-E11A-E17C-CA76-EA34F2174B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553073-5998-FFD1-D084-7041FE5473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43D34F-F5D5-2FF3-4ED1-0B7D8096B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35C63-ED48-45CC-924F-58D63CAB3532}" type="datetimeFigureOut">
              <a:rPr lang="ko-KR" altLang="en-US" smtClean="0"/>
              <a:t>2024. 4. 8.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03289-D254-7CEE-0ADE-ED36E3063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4A69D-211E-03AC-D416-259FAE845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7958-D12F-41BF-8910-B8C71620B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693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2203D-4929-6E68-1B56-F3CE20E82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7ABAA7-0A44-ED67-84D9-2A99618F3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A55DF1-0E5A-8044-3C56-D7564F6E4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35C63-ED48-45CC-924F-58D63CAB3532}" type="datetimeFigureOut">
              <a:rPr lang="ko-KR" altLang="en-US" smtClean="0"/>
              <a:t>2024. 4. 8.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CEA645-A932-1679-8517-052CFD20A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D63E7A-111A-9F22-7F34-BBA0E88BE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7958-D12F-41BF-8910-B8C71620B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489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13714-8902-71EE-30C5-C56649A5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3B0878-46F4-D660-39B5-684B681DE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C6D56-5154-E521-2C44-0B24D2B75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35C63-ED48-45CC-924F-58D63CAB3532}" type="datetimeFigureOut">
              <a:rPr lang="ko-KR" altLang="en-US" smtClean="0"/>
              <a:t>2024. 4. 8.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D987F-5524-0452-34C5-5B592532F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476357-5A9C-8B0A-F496-37FB240A0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7958-D12F-41BF-8910-B8C71620B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682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371F2-2DA7-EA5E-2A57-093BE46A2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F2D97-C55F-3371-E913-1C71E8C517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31B3FB-4548-1A6B-971A-0B440CFEF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9BD14C-0FF0-396C-927A-839BE0553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35C63-ED48-45CC-924F-58D63CAB3532}" type="datetimeFigureOut">
              <a:rPr lang="ko-KR" altLang="en-US" smtClean="0"/>
              <a:t>2024. 4. 8.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167F2E-53A5-4F81-54CC-AAA445E5A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03DA8A-1725-E65C-04D4-36AA20529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7958-D12F-41BF-8910-B8C71620B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370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9ABEF-3BCA-2D5B-0480-D5F7ACBF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4C82A-4CF8-5C13-05A6-026C7E369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53C7D1-BA7D-D3EB-98AD-146B350016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B50DC3-4472-4BD4-2F6F-15365A0202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63B98FA-FF7E-CE1A-12ED-1EC95C9C80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3A2E308-5CF4-000C-5412-02246427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35C63-ED48-45CC-924F-58D63CAB3532}" type="datetimeFigureOut">
              <a:rPr lang="ko-KR" altLang="en-US" smtClean="0"/>
              <a:t>2024. 4. 8.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30063-DE71-15C7-A38F-EE8D28C0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29BB40-0B14-6BCE-3B60-29C4FBDB9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7958-D12F-41BF-8910-B8C71620B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93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A0CEA-C3EA-5AF5-B936-A67443A68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383959-69BC-0F09-7BC4-82E1C15F2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35C63-ED48-45CC-924F-58D63CAB3532}" type="datetimeFigureOut">
              <a:rPr lang="ko-KR" altLang="en-US" smtClean="0"/>
              <a:t>2024. 4. 8.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C10E17-1004-F6D2-0124-5C483465A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7CB929-B6CC-22DD-5838-B498C12E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7958-D12F-41BF-8910-B8C71620B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42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6C3A2D7-B20C-9A03-335A-99BDF04E3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35C63-ED48-45CC-924F-58D63CAB3532}" type="datetimeFigureOut">
              <a:rPr lang="ko-KR" altLang="en-US" smtClean="0"/>
              <a:t>2024. 4. 8.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DB86B6-DED1-304F-2581-0B86D533A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7612E6-8288-9AFF-9B26-82B2C4EB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7958-D12F-41BF-8910-B8C71620B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433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33FD68-1C73-2945-CABC-BF2A08E53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A04DAC-65A0-C8A5-3085-5848D300C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457172-6660-956A-F86A-724A33093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0E1222-9C00-D456-5B07-BCD3D53C9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35C63-ED48-45CC-924F-58D63CAB3532}" type="datetimeFigureOut">
              <a:rPr lang="ko-KR" altLang="en-US" smtClean="0"/>
              <a:t>2024. 4. 8.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07FC20-2B58-69C6-F351-9B76F7D1D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23D90E-A39C-A976-8B4E-0CF88AED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7958-D12F-41BF-8910-B8C71620B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2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C58C9-FF1E-FDF6-D777-C3441A9A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599EF5-1990-E596-1796-5199B63BB6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124BA8-EA16-3C58-ABFF-32C8A9986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7D78CC-7AD2-BAB8-ED89-EA3943415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35C63-ED48-45CC-924F-58D63CAB3532}" type="datetimeFigureOut">
              <a:rPr lang="ko-KR" altLang="en-US" smtClean="0"/>
              <a:t>2024. 4. 8.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3D05D6-5601-43FA-95DD-DD36AD56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0B7812-4EC0-C8EF-51B1-4BE6BF804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7958-D12F-41BF-8910-B8C71620B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108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21905C-C298-CADB-F8A2-8A6E53528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D986BD-DF59-DE13-FC7D-ED276D65A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3F79E1-54E8-B4A0-8DC3-DFDDCD92C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735C63-ED48-45CC-924F-58D63CAB3532}" type="datetimeFigureOut">
              <a:rPr lang="ko-KR" altLang="en-US" smtClean="0"/>
              <a:t>2024. 4. 8.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206145-9402-6E92-BB24-E95E9C9ED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D6AFD-AC39-FAFA-E917-3D205967D2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527958-D12F-41BF-8910-B8C71620B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749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4D8C2-88F4-7497-7513-6B4E4F7569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9"/>
          <a:stretch/>
        </p:blipFill>
        <p:spPr>
          <a:xfrm>
            <a:off x="173114" y="447868"/>
            <a:ext cx="7376238" cy="597329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41EC199-08EF-4E0A-35F6-AD070E732E38}"/>
              </a:ext>
            </a:extLst>
          </p:cNvPr>
          <p:cNvSpPr/>
          <p:nvPr/>
        </p:nvSpPr>
        <p:spPr>
          <a:xfrm>
            <a:off x="1097804" y="4151674"/>
            <a:ext cx="6148479" cy="10697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소득 예측 </a:t>
            </a:r>
            <a:r>
              <a:rPr lang="en-US" altLang="ko-KR" sz="2800" b="1" dirty="0">
                <a:solidFill>
                  <a:schemeClr val="tx1"/>
                </a:solidFill>
              </a:rPr>
              <a:t>AI </a:t>
            </a:r>
            <a:r>
              <a:rPr lang="ko-KR" altLang="en-US" sz="2800" b="1" dirty="0" err="1">
                <a:solidFill>
                  <a:schemeClr val="tx1"/>
                </a:solidFill>
              </a:rPr>
              <a:t>해커톤</a:t>
            </a:r>
            <a:r>
              <a:rPr lang="ko-KR" altLang="en-US" sz="2800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1B246B-1932-A236-A453-B86070D2D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969" y="3193926"/>
            <a:ext cx="2985231" cy="2985231"/>
          </a:xfrm>
          <a:prstGeom prst="rect">
            <a:avLst/>
          </a:prstGeom>
        </p:spPr>
      </p:pic>
      <p:sp>
        <p:nvSpPr>
          <p:cNvPr id="2" name="사각형: 둥근 모서리 4">
            <a:extLst>
              <a:ext uri="{FF2B5EF4-FFF2-40B4-BE49-F238E27FC236}">
                <a16:creationId xmlns:a16="http://schemas.microsoft.com/office/drawing/2014/main" id="{8FF9767B-E5D6-13A0-E6C7-0C3F624FE635}"/>
              </a:ext>
            </a:extLst>
          </p:cNvPr>
          <p:cNvSpPr/>
          <p:nvPr/>
        </p:nvSpPr>
        <p:spPr>
          <a:xfrm>
            <a:off x="1097804" y="5396692"/>
            <a:ext cx="6148479" cy="10697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tx1"/>
                </a:solidFill>
              </a:rPr>
              <a:t>쿠글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10</a:t>
            </a:r>
            <a:r>
              <a:rPr lang="ko-KR" altLang="en-US" sz="2000" b="1" dirty="0">
                <a:solidFill>
                  <a:schemeClr val="tx1"/>
                </a:solidFill>
              </a:rPr>
              <a:t>기 </a:t>
            </a:r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r>
              <a:rPr lang="ko-KR" altLang="en-US" sz="2000" b="1" dirty="0">
                <a:solidFill>
                  <a:schemeClr val="tx1"/>
                </a:solidFill>
              </a:rPr>
              <a:t>조 김태현</a:t>
            </a:r>
            <a:r>
              <a:rPr lang="en-US" altLang="ko-KR" sz="2000" b="1" dirty="0">
                <a:solidFill>
                  <a:schemeClr val="tx1"/>
                </a:solidFill>
              </a:rPr>
              <a:t>,</a:t>
            </a:r>
            <a:r>
              <a:rPr lang="ko-KR" altLang="en-US" sz="2000" b="1" dirty="0">
                <a:solidFill>
                  <a:schemeClr val="tx1"/>
                </a:solidFill>
              </a:rPr>
              <a:t> 박정빈</a:t>
            </a:r>
            <a:r>
              <a:rPr lang="en-US" altLang="ko-KR" sz="2000" b="1" dirty="0">
                <a:solidFill>
                  <a:schemeClr val="tx1"/>
                </a:solidFill>
              </a:rPr>
              <a:t>,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>
                <a:solidFill>
                  <a:schemeClr val="tx1"/>
                </a:solidFill>
              </a:rPr>
              <a:t>진태완</a:t>
            </a:r>
            <a:r>
              <a:rPr lang="en-US" altLang="ko-KR" sz="2000" b="1" dirty="0">
                <a:solidFill>
                  <a:schemeClr val="tx1"/>
                </a:solidFill>
              </a:rPr>
              <a:t>,</a:t>
            </a:r>
            <a:r>
              <a:rPr lang="ko-KR" altLang="en-US" sz="2000" b="1" dirty="0">
                <a:solidFill>
                  <a:schemeClr val="tx1"/>
                </a:solidFill>
              </a:rPr>
              <a:t> 한서연</a:t>
            </a:r>
          </a:p>
        </p:txBody>
      </p:sp>
    </p:spTree>
    <p:extLst>
      <p:ext uri="{BB962C8B-B14F-4D97-AF65-F5344CB8AC3E}">
        <p14:creationId xmlns:p14="http://schemas.microsoft.com/office/powerpoint/2010/main" val="716695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2.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EDA – </a:t>
            </a:r>
            <a:r>
              <a:rPr lang="ko-KR" altLang="en-US" sz="1800" b="1" dirty="0">
                <a:solidFill>
                  <a:schemeClr val="accent1"/>
                </a:solidFill>
              </a:rPr>
              <a:t>탐색적 데이터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D9B3E-409C-DA49-1726-6E4D2D6D8EE2}"/>
              </a:ext>
            </a:extLst>
          </p:cNvPr>
          <p:cNvSpPr txBox="1"/>
          <p:nvPr/>
        </p:nvSpPr>
        <p:spPr>
          <a:xfrm>
            <a:off x="1908576" y="1053974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2.1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Age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D4FDAA-7400-5F71-3EAA-0B1CA765B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544" y="1783624"/>
            <a:ext cx="6480296" cy="36482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169190-D3DF-E3E1-AF39-6299E1D67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60" y="1628739"/>
            <a:ext cx="5387122" cy="41837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85636B-8779-9E4A-9474-BDC36B17C46F}"/>
              </a:ext>
            </a:extLst>
          </p:cNvPr>
          <p:cNvSpPr txBox="1"/>
          <p:nvPr/>
        </p:nvSpPr>
        <p:spPr>
          <a:xfrm>
            <a:off x="545430" y="5804026"/>
            <a:ext cx="10895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20</a:t>
            </a:r>
            <a:r>
              <a:rPr lang="ko-KR" altLang="en-US" b="1" dirty="0"/>
              <a:t>대</a:t>
            </a:r>
            <a:r>
              <a:rPr lang="en-US" altLang="ko-KR" b="1" dirty="0"/>
              <a:t>~50</a:t>
            </a:r>
            <a:r>
              <a:rPr lang="ko-KR" altLang="en-US" b="1" dirty="0" err="1"/>
              <a:t>대까지가</a:t>
            </a:r>
            <a:r>
              <a:rPr lang="ko-KR" altLang="en-US" b="1" dirty="0"/>
              <a:t> 주를 이루고 있고</a:t>
            </a:r>
            <a:r>
              <a:rPr lang="en-US" altLang="ko-KR" b="1" dirty="0"/>
              <a:t>, </a:t>
            </a:r>
            <a:r>
              <a:rPr lang="ko-KR" altLang="en-US" b="1" dirty="0"/>
              <a:t>이상치가 꽤 많음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3376A92-2288-143E-1087-69B6F0D35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002" y="5586716"/>
            <a:ext cx="4896356" cy="107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2.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EDA – </a:t>
            </a:r>
            <a:r>
              <a:rPr lang="ko-KR" altLang="en-US" sz="1800" b="1" dirty="0">
                <a:solidFill>
                  <a:schemeClr val="accent1"/>
                </a:solidFill>
              </a:rPr>
              <a:t>탐색적 데이터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D9B3E-409C-DA49-1726-6E4D2D6D8EE2}"/>
              </a:ext>
            </a:extLst>
          </p:cNvPr>
          <p:cNvSpPr txBox="1"/>
          <p:nvPr/>
        </p:nvSpPr>
        <p:spPr>
          <a:xfrm>
            <a:off x="1908576" y="105397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2.2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Gender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85636B-8779-9E4A-9474-BDC36B17C46F}"/>
              </a:ext>
            </a:extLst>
          </p:cNvPr>
          <p:cNvSpPr txBox="1"/>
          <p:nvPr/>
        </p:nvSpPr>
        <p:spPr>
          <a:xfrm>
            <a:off x="250029" y="5706151"/>
            <a:ext cx="5018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성비는 거의 비슷하다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55CEE7-A46F-26A1-6118-0F05E3031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36" y="2068097"/>
            <a:ext cx="3297056" cy="321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C0C84E-15DC-C61B-BAE5-6345DE2F0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28" y="1551892"/>
            <a:ext cx="8695106" cy="3285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D774A9-D98A-2106-884C-0DD8D9F37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585" y="470034"/>
            <a:ext cx="6848459" cy="48917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BE7F9F-AC4E-415B-7D09-CD2F445D3D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106" y="5249088"/>
            <a:ext cx="3967299" cy="134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0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2.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EDA – </a:t>
            </a:r>
            <a:r>
              <a:rPr lang="ko-KR" altLang="en-US" sz="1800" b="1" dirty="0">
                <a:solidFill>
                  <a:schemeClr val="accent1"/>
                </a:solidFill>
              </a:rPr>
              <a:t>탐색적 데이터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D9B3E-409C-DA49-1726-6E4D2D6D8EE2}"/>
              </a:ext>
            </a:extLst>
          </p:cNvPr>
          <p:cNvSpPr txBox="1"/>
          <p:nvPr/>
        </p:nvSpPr>
        <p:spPr>
          <a:xfrm>
            <a:off x="1908576" y="1053974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2.3 </a:t>
            </a:r>
            <a:r>
              <a:rPr kumimoji="1" lang="en-US" altLang="ko-KR" b="1" dirty="0" err="1"/>
              <a:t>Education_Status</a:t>
            </a:r>
            <a:endParaRPr kumimoji="1" lang="en-US" altLang="ko-KR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210F6D-63F8-C6FA-352F-38D155A02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72" y="2580986"/>
            <a:ext cx="3529790" cy="412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63F6ED-4AB5-76DF-47DF-C6167973A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9" y="1525282"/>
            <a:ext cx="3720747" cy="10254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FC5628-03B9-DCE9-73C2-105B41E39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813" y="1504223"/>
            <a:ext cx="7497221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9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2.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EDA – </a:t>
            </a:r>
            <a:r>
              <a:rPr lang="ko-KR" altLang="en-US" sz="1800" b="1" dirty="0">
                <a:solidFill>
                  <a:schemeClr val="accent1"/>
                </a:solidFill>
              </a:rPr>
              <a:t>탐색적 데이터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D9B3E-409C-DA49-1726-6E4D2D6D8EE2}"/>
              </a:ext>
            </a:extLst>
          </p:cNvPr>
          <p:cNvSpPr txBox="1"/>
          <p:nvPr/>
        </p:nvSpPr>
        <p:spPr>
          <a:xfrm>
            <a:off x="1908576" y="1053974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2.3 </a:t>
            </a:r>
            <a:r>
              <a:rPr kumimoji="1" lang="en-US" altLang="ko-KR" b="1" dirty="0" err="1"/>
              <a:t>Education_Status</a:t>
            </a:r>
            <a:endParaRPr kumimoji="1" lang="en-US" altLang="ko-KR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A4E819-D2A0-528E-619E-02D3C04F8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593" y="1639080"/>
            <a:ext cx="7154179" cy="2527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AF9F78-EFC0-6D73-85B2-1099FD2FD2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54" t="1744" b="-1"/>
          <a:stretch/>
        </p:blipFill>
        <p:spPr>
          <a:xfrm>
            <a:off x="7569200" y="1627104"/>
            <a:ext cx="693890" cy="21392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F0A2C20-3654-B50D-12D1-A9C075A2D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576" y="1891828"/>
            <a:ext cx="4187424" cy="480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31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2.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EDA – </a:t>
            </a:r>
            <a:r>
              <a:rPr lang="ko-KR" altLang="en-US" sz="1800" b="1" dirty="0">
                <a:solidFill>
                  <a:schemeClr val="accent1"/>
                </a:solidFill>
              </a:rPr>
              <a:t>탐색적 데이터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D9B3E-409C-DA49-1726-6E4D2D6D8EE2}"/>
              </a:ext>
            </a:extLst>
          </p:cNvPr>
          <p:cNvSpPr txBox="1"/>
          <p:nvPr/>
        </p:nvSpPr>
        <p:spPr>
          <a:xfrm>
            <a:off x="1908576" y="1053974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2.4 </a:t>
            </a:r>
            <a:r>
              <a:rPr kumimoji="1" lang="en-US" altLang="ko-KR" b="1" dirty="0" err="1"/>
              <a:t>Employment_Status</a:t>
            </a:r>
            <a:endParaRPr kumimoji="1"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B2B932-4F56-0EBE-827C-DDDCDAA21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20" y="1498815"/>
            <a:ext cx="3953312" cy="81106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4F328D5-DA93-A046-00B6-292100834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29" y="2320216"/>
            <a:ext cx="3771703" cy="434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F5AC35-6C7C-5722-7303-88340AFEB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347" y="1417535"/>
            <a:ext cx="6906085" cy="541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5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2.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EDA – </a:t>
            </a:r>
            <a:r>
              <a:rPr lang="ko-KR" altLang="en-US" sz="1800" b="1" dirty="0">
                <a:solidFill>
                  <a:schemeClr val="accent1"/>
                </a:solidFill>
              </a:rPr>
              <a:t>탐색적 데이터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D9B3E-409C-DA49-1726-6E4D2D6D8EE2}"/>
              </a:ext>
            </a:extLst>
          </p:cNvPr>
          <p:cNvSpPr txBox="1"/>
          <p:nvPr/>
        </p:nvSpPr>
        <p:spPr>
          <a:xfrm>
            <a:off x="1908576" y="1053974"/>
            <a:ext cx="313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2.5 </a:t>
            </a:r>
            <a:r>
              <a:rPr kumimoji="1" lang="en-US" altLang="ko-KR" b="1" dirty="0" err="1"/>
              <a:t>Working_Week</a:t>
            </a:r>
            <a:r>
              <a:rPr kumimoji="1" lang="en-US" altLang="ko-KR" b="1" dirty="0"/>
              <a:t> (Yearly)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DF944F-A79A-D034-FE60-39672CA2C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80" y="1423306"/>
            <a:ext cx="4130560" cy="52292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A763D0-0FB7-3D42-78B1-198651F46C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53" t="10956"/>
          <a:stretch/>
        </p:blipFill>
        <p:spPr>
          <a:xfrm>
            <a:off x="1593917" y="1998071"/>
            <a:ext cx="5559732" cy="28074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C7C75D5-F77B-379B-A735-D25F6BC5F1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51"/>
          <a:stretch/>
        </p:blipFill>
        <p:spPr>
          <a:xfrm>
            <a:off x="7153649" y="1412964"/>
            <a:ext cx="4865235" cy="45750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2746CD-3A26-AE37-61C6-F954A72A28AD}"/>
              </a:ext>
            </a:extLst>
          </p:cNvPr>
          <p:cNvSpPr txBox="1"/>
          <p:nvPr/>
        </p:nvSpPr>
        <p:spPr>
          <a:xfrm>
            <a:off x="6451906" y="6120824"/>
            <a:ext cx="62687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/>
              <a:t>주당 52시간 일하는 사람이 가장 많고,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그 다음은 0시간</a:t>
            </a:r>
          </a:p>
        </p:txBody>
      </p:sp>
    </p:spTree>
    <p:extLst>
      <p:ext uri="{BB962C8B-B14F-4D97-AF65-F5344CB8AC3E}">
        <p14:creationId xmlns:p14="http://schemas.microsoft.com/office/powerpoint/2010/main" val="307567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2.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EDA – </a:t>
            </a:r>
            <a:r>
              <a:rPr lang="ko-KR" altLang="en-US" sz="1800" b="1" dirty="0">
                <a:solidFill>
                  <a:schemeClr val="accent1"/>
                </a:solidFill>
              </a:rPr>
              <a:t>탐색적 데이터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D9B3E-409C-DA49-1726-6E4D2D6D8EE2}"/>
              </a:ext>
            </a:extLst>
          </p:cNvPr>
          <p:cNvSpPr txBox="1"/>
          <p:nvPr/>
        </p:nvSpPr>
        <p:spPr>
          <a:xfrm>
            <a:off x="1908576" y="1053974"/>
            <a:ext cx="228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2.6 </a:t>
            </a:r>
            <a:r>
              <a:rPr kumimoji="1" lang="en-US" altLang="ko-KR" b="1" dirty="0" err="1"/>
              <a:t>Industry_Status</a:t>
            </a:r>
            <a:endParaRPr kumimoji="1" lang="en-US" altLang="ko-KR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E3A4AA2-229A-AB07-BCE1-6354BA6FF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473" y="2563071"/>
            <a:ext cx="4148213" cy="416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1D750EF-6A9B-A87E-2198-83CE7B9BF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586" y="1486596"/>
            <a:ext cx="3439005" cy="1076475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042247F-FCED-484B-782B-7A4573A8E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449" y="1940560"/>
            <a:ext cx="4917440" cy="491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A707064-699D-12B5-52C1-FFFAF16A8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275" y="806927"/>
            <a:ext cx="3962953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9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2.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EDA – </a:t>
            </a:r>
            <a:r>
              <a:rPr lang="ko-KR" altLang="en-US" sz="1800" b="1" dirty="0">
                <a:solidFill>
                  <a:schemeClr val="accent1"/>
                </a:solidFill>
              </a:rPr>
              <a:t>탐색적 데이터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D9B3E-409C-DA49-1726-6E4D2D6D8EE2}"/>
              </a:ext>
            </a:extLst>
          </p:cNvPr>
          <p:cNvSpPr txBox="1"/>
          <p:nvPr/>
        </p:nvSpPr>
        <p:spPr>
          <a:xfrm>
            <a:off x="1908576" y="1053974"/>
            <a:ext cx="261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2.7 </a:t>
            </a:r>
            <a:r>
              <a:rPr kumimoji="1" lang="en-US" altLang="ko-KR" b="1" dirty="0" err="1"/>
              <a:t>Occupation_Status</a:t>
            </a:r>
            <a:endParaRPr kumimoji="1" lang="en-US" altLang="ko-KR" b="1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9343F81-15AE-69E1-F450-50DFA7515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10" y="2593007"/>
            <a:ext cx="4197774" cy="424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D23A202-3A07-3784-808B-F78131307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613" y="1525282"/>
            <a:ext cx="4086795" cy="1047896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66CD50C-F6E7-58F2-23C7-C8C7CD08C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004" y="1607693"/>
            <a:ext cx="5229261" cy="522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BAE1CC-765C-E88D-2B70-559BBDD12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3539" y="501447"/>
            <a:ext cx="4086795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0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2.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EDA – </a:t>
            </a:r>
            <a:r>
              <a:rPr lang="ko-KR" altLang="en-US" sz="1800" b="1" dirty="0">
                <a:solidFill>
                  <a:schemeClr val="accent1"/>
                </a:solidFill>
              </a:rPr>
              <a:t>탐색적 데이터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D9B3E-409C-DA49-1726-6E4D2D6D8EE2}"/>
              </a:ext>
            </a:extLst>
          </p:cNvPr>
          <p:cNvSpPr txBox="1"/>
          <p:nvPr/>
        </p:nvSpPr>
        <p:spPr>
          <a:xfrm>
            <a:off x="1908576" y="10539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2.8 Race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3960332-21D1-9FA8-EBF0-92170A11D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393" y="2726687"/>
            <a:ext cx="4643438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F6A5FF-9CE7-6093-6579-37805DD63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93" y="1602580"/>
            <a:ext cx="4258269" cy="11241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4B17E6-094C-4FC1-458E-68AAFC230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7031" y="1399928"/>
            <a:ext cx="5636062" cy="53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0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2.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EDA – </a:t>
            </a:r>
            <a:r>
              <a:rPr lang="ko-KR" altLang="en-US" sz="1800" b="1" dirty="0">
                <a:solidFill>
                  <a:schemeClr val="accent1"/>
                </a:solidFill>
              </a:rPr>
              <a:t>탐색적 데이터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D9B3E-409C-DA49-1726-6E4D2D6D8EE2}"/>
              </a:ext>
            </a:extLst>
          </p:cNvPr>
          <p:cNvSpPr txBox="1"/>
          <p:nvPr/>
        </p:nvSpPr>
        <p:spPr>
          <a:xfrm>
            <a:off x="1908576" y="1053974"/>
            <a:ext cx="230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2.9 </a:t>
            </a:r>
            <a:r>
              <a:rPr kumimoji="1" lang="en-US" altLang="ko-KR" b="1" dirty="0" err="1"/>
              <a:t>Hispanic_Origin</a:t>
            </a:r>
            <a:endParaRPr kumimoji="1"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52A1E0-0ECA-8A6C-D3CC-C43EED0E9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844" y="1509875"/>
            <a:ext cx="6451712" cy="505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4D8C2-88F4-7497-7513-6B4E4F7569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9"/>
          <a:stretch/>
        </p:blipFill>
        <p:spPr>
          <a:xfrm>
            <a:off x="728286" y="0"/>
            <a:ext cx="2580972" cy="209007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41EC199-08EF-4E0A-35F6-AD070E732E38}"/>
              </a:ext>
            </a:extLst>
          </p:cNvPr>
          <p:cNvSpPr/>
          <p:nvPr/>
        </p:nvSpPr>
        <p:spPr>
          <a:xfrm>
            <a:off x="1128703" y="1436914"/>
            <a:ext cx="6148479" cy="51380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[</a:t>
            </a:r>
            <a:r>
              <a:rPr lang="ko-KR" altLang="en-US" sz="2800" b="1" dirty="0">
                <a:solidFill>
                  <a:schemeClr val="tx1"/>
                </a:solidFill>
              </a:rPr>
              <a:t>목차</a:t>
            </a:r>
            <a:r>
              <a:rPr lang="en-US" altLang="ko-KR" sz="2800" b="1" dirty="0">
                <a:solidFill>
                  <a:schemeClr val="tx1"/>
                </a:solidFill>
              </a:rPr>
              <a:t>]</a:t>
            </a:r>
          </a:p>
          <a:p>
            <a:pPr algn="ctr"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 marL="514350" indent="-514350" algn="ctr">
              <a:lnSpc>
                <a:spcPct val="150000"/>
              </a:lnSpc>
              <a:buAutoNum type="arabicPeriod"/>
            </a:pPr>
            <a:r>
              <a:rPr lang="en-US" altLang="ko-KR" sz="2800" b="1" dirty="0">
                <a:solidFill>
                  <a:schemeClr val="tx1"/>
                </a:solidFill>
              </a:rPr>
              <a:t>Dataset</a:t>
            </a:r>
            <a:r>
              <a:rPr lang="ko-KR" altLang="en-US" sz="2800" b="1" dirty="0">
                <a:solidFill>
                  <a:schemeClr val="tx1"/>
                </a:solidFill>
              </a:rPr>
              <a:t> 확인 </a:t>
            </a:r>
            <a:r>
              <a:rPr lang="en-US" altLang="ko-KR" sz="2800" b="1" dirty="0">
                <a:solidFill>
                  <a:schemeClr val="tx1"/>
                </a:solidFill>
              </a:rPr>
              <a:t>&amp;</a:t>
            </a:r>
            <a:r>
              <a:rPr lang="ko-KR" altLang="en-US" sz="2800" b="1" dirty="0">
                <a:solidFill>
                  <a:schemeClr val="tx1"/>
                </a:solidFill>
              </a:rPr>
              <a:t> 문제인식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marL="514350" indent="-514350" algn="ctr">
              <a:lnSpc>
                <a:spcPct val="150000"/>
              </a:lnSpc>
              <a:buAutoNum type="arabicPeriod"/>
            </a:pPr>
            <a:r>
              <a:rPr lang="en-US" altLang="ko-KR" sz="2800" b="1" dirty="0">
                <a:solidFill>
                  <a:schemeClr val="tx1"/>
                </a:solidFill>
              </a:rPr>
              <a:t>EDA –</a:t>
            </a:r>
            <a:r>
              <a:rPr lang="ko-KR" altLang="en-US" sz="2800" b="1" dirty="0">
                <a:solidFill>
                  <a:schemeClr val="tx1"/>
                </a:solidFill>
              </a:rPr>
              <a:t> 탐색적 데이터 분석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marL="514350" indent="-514350" algn="ctr">
              <a:lnSpc>
                <a:spcPct val="150000"/>
              </a:lnSpc>
              <a:buAutoNum type="arabicPeriod"/>
            </a:pPr>
            <a:r>
              <a:rPr lang="en-US" altLang="ko-KR" sz="2800" b="1" dirty="0">
                <a:solidFill>
                  <a:schemeClr val="tx1"/>
                </a:solidFill>
              </a:rPr>
              <a:t>Feature Engineering</a:t>
            </a:r>
          </a:p>
          <a:p>
            <a:pPr marL="514350" indent="-514350" algn="ctr">
              <a:lnSpc>
                <a:spcPct val="150000"/>
              </a:lnSpc>
              <a:buAutoNum type="arabicPeriod"/>
            </a:pPr>
            <a:r>
              <a:rPr lang="ko-KR" altLang="en-US" sz="2800" b="1" dirty="0">
                <a:solidFill>
                  <a:schemeClr val="tx1"/>
                </a:solidFill>
              </a:rPr>
              <a:t>모델 선택 과정 및 적합도 검정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marL="514350" indent="-514350" algn="ctr">
              <a:lnSpc>
                <a:spcPct val="150000"/>
              </a:lnSpc>
              <a:buAutoNum type="arabicPeriod"/>
            </a:pPr>
            <a:r>
              <a:rPr lang="ko-KR" altLang="en-US" sz="2800" b="1" dirty="0">
                <a:solidFill>
                  <a:schemeClr val="tx1"/>
                </a:solidFill>
              </a:rPr>
              <a:t>한계점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1B246B-1932-A236-A453-B86070D2D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969" y="3193926"/>
            <a:ext cx="2985231" cy="298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6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2.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EDA – </a:t>
            </a:r>
            <a:r>
              <a:rPr lang="ko-KR" altLang="en-US" sz="1800" b="1" dirty="0">
                <a:solidFill>
                  <a:schemeClr val="accent1"/>
                </a:solidFill>
              </a:rPr>
              <a:t>탐색적 데이터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D9B3E-409C-DA49-1726-6E4D2D6D8EE2}"/>
              </a:ext>
            </a:extLst>
          </p:cNvPr>
          <p:cNvSpPr txBox="1"/>
          <p:nvPr/>
        </p:nvSpPr>
        <p:spPr>
          <a:xfrm>
            <a:off x="1908576" y="1053974"/>
            <a:ext cx="2285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2.10 </a:t>
            </a:r>
            <a:r>
              <a:rPr kumimoji="1" lang="en-US" altLang="ko-KR" b="1" dirty="0" err="1"/>
              <a:t>Martial_Status</a:t>
            </a:r>
            <a:endParaRPr kumimoji="1"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9E7DB9-AC69-67E6-25FE-9C76E8283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9" y="1740292"/>
            <a:ext cx="4390209" cy="50770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89E5B6-33D3-D0E6-E6C2-ECF20B5A3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432" y="565347"/>
            <a:ext cx="4810404" cy="616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2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2.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EDA – </a:t>
            </a:r>
            <a:r>
              <a:rPr lang="ko-KR" altLang="en-US" sz="1800" b="1" dirty="0">
                <a:solidFill>
                  <a:schemeClr val="accent1"/>
                </a:solidFill>
              </a:rPr>
              <a:t>탐색적 데이터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D9B3E-409C-DA49-1726-6E4D2D6D8EE2}"/>
              </a:ext>
            </a:extLst>
          </p:cNvPr>
          <p:cNvSpPr txBox="1"/>
          <p:nvPr/>
        </p:nvSpPr>
        <p:spPr>
          <a:xfrm>
            <a:off x="1908576" y="1053974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2.11 </a:t>
            </a:r>
            <a:r>
              <a:rPr kumimoji="1" lang="en-US" altLang="ko-KR" b="1" dirty="0" err="1"/>
              <a:t>Household_Status</a:t>
            </a:r>
            <a:endParaRPr kumimoji="1"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B33E08-13C7-478A-04B8-8F8684E48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582" y="1423306"/>
            <a:ext cx="4584188" cy="5445035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C6E0E19-AAA7-7F3E-99E7-97CEFD6EB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092" y="1214802"/>
            <a:ext cx="4381036" cy="563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30B39D9-76A3-018C-98A7-DF7106B12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195" y="299249"/>
            <a:ext cx="3360109" cy="94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2.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EDA – </a:t>
            </a:r>
            <a:r>
              <a:rPr lang="ko-KR" altLang="en-US" sz="1800" b="1" dirty="0">
                <a:solidFill>
                  <a:schemeClr val="accent1"/>
                </a:solidFill>
              </a:rPr>
              <a:t>탐색적 데이터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D9B3E-409C-DA49-1726-6E4D2D6D8EE2}"/>
              </a:ext>
            </a:extLst>
          </p:cNvPr>
          <p:cNvSpPr txBox="1"/>
          <p:nvPr/>
        </p:nvSpPr>
        <p:spPr>
          <a:xfrm>
            <a:off x="1908576" y="1053974"/>
            <a:ext cx="305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2.12 </a:t>
            </a:r>
            <a:r>
              <a:rPr kumimoji="1" lang="en-US" altLang="ko-KR" b="1" dirty="0" err="1"/>
              <a:t>Household_Summary</a:t>
            </a:r>
            <a:endParaRPr kumimoji="1"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0C6CEF-E731-10D5-6914-AFBF3B4E4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51" y="1412965"/>
            <a:ext cx="4878955" cy="543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0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2.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EDA – </a:t>
            </a:r>
            <a:r>
              <a:rPr lang="ko-KR" altLang="en-US" sz="1800" b="1" dirty="0">
                <a:solidFill>
                  <a:schemeClr val="accent1"/>
                </a:solidFill>
              </a:rPr>
              <a:t>탐색적 데이터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D9B3E-409C-DA49-1726-6E4D2D6D8EE2}"/>
              </a:ext>
            </a:extLst>
          </p:cNvPr>
          <p:cNvSpPr txBox="1"/>
          <p:nvPr/>
        </p:nvSpPr>
        <p:spPr>
          <a:xfrm>
            <a:off x="1908576" y="1053974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2.13 Citizenship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7C05CE-DC53-1971-EE9E-53A9A164C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943" y="1456041"/>
            <a:ext cx="4416591" cy="53809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57D96C-9B00-6BFB-895D-3CBD13A8D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384" y="282963"/>
            <a:ext cx="3578802" cy="647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5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2.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EDA – </a:t>
            </a:r>
            <a:r>
              <a:rPr lang="ko-KR" altLang="en-US" sz="1800" b="1" dirty="0">
                <a:solidFill>
                  <a:schemeClr val="accent1"/>
                </a:solidFill>
              </a:rPr>
              <a:t>탐색적 데이터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D9B3E-409C-DA49-1726-6E4D2D6D8EE2}"/>
              </a:ext>
            </a:extLst>
          </p:cNvPr>
          <p:cNvSpPr txBox="1"/>
          <p:nvPr/>
        </p:nvSpPr>
        <p:spPr>
          <a:xfrm>
            <a:off x="1908576" y="1053974"/>
            <a:ext cx="2247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2.14 </a:t>
            </a:r>
            <a:r>
              <a:rPr kumimoji="1" lang="en-US" altLang="ko-KR" b="1" dirty="0" err="1"/>
              <a:t>Birth_Country</a:t>
            </a:r>
            <a:endParaRPr kumimoji="1"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ABF976-293E-1882-DF6C-10F74C88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01" y="1419510"/>
            <a:ext cx="6053113" cy="54384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814C34-C5EB-18B9-CC17-7097C52F2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764" y="700358"/>
            <a:ext cx="5222999" cy="615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1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2.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EDA – </a:t>
            </a:r>
            <a:r>
              <a:rPr lang="ko-KR" altLang="en-US" sz="1800" b="1" dirty="0">
                <a:solidFill>
                  <a:schemeClr val="accent1"/>
                </a:solidFill>
              </a:rPr>
              <a:t>탐색적 데이터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D9B3E-409C-DA49-1726-6E4D2D6D8EE2}"/>
              </a:ext>
            </a:extLst>
          </p:cNvPr>
          <p:cNvSpPr txBox="1"/>
          <p:nvPr/>
        </p:nvSpPr>
        <p:spPr>
          <a:xfrm>
            <a:off x="1908576" y="1053974"/>
            <a:ext cx="326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2.15 </a:t>
            </a:r>
            <a:r>
              <a:rPr kumimoji="1" lang="en-US" altLang="ko-KR" b="1" dirty="0" err="1"/>
              <a:t>Birth_Country</a:t>
            </a:r>
            <a:r>
              <a:rPr kumimoji="1" lang="en-US" altLang="ko-KR" b="1" dirty="0"/>
              <a:t> (Father)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52CFEB-A1BF-1A4B-13DF-9C959190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48" y="1412965"/>
            <a:ext cx="5844752" cy="53828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572086-5FE3-1726-F208-10FD034AA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381875"/>
            <a:ext cx="5847377" cy="54450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2F23EB-FF9E-E599-3B22-0D6C9E704450}"/>
              </a:ext>
            </a:extLst>
          </p:cNvPr>
          <p:cNvSpPr txBox="1"/>
          <p:nvPr/>
        </p:nvSpPr>
        <p:spPr>
          <a:xfrm>
            <a:off x="6096394" y="996998"/>
            <a:ext cx="626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/>
              <a:t>2.16 </a:t>
            </a:r>
            <a:r>
              <a:rPr kumimoji="1" lang="en-US" altLang="ko-KR" b="1" dirty="0" err="1"/>
              <a:t>Birth_Country</a:t>
            </a:r>
            <a:r>
              <a:rPr kumimoji="1" lang="en-US" altLang="ko-KR" b="1" dirty="0"/>
              <a:t> (Mother)</a:t>
            </a:r>
          </a:p>
        </p:txBody>
      </p:sp>
    </p:spTree>
    <p:extLst>
      <p:ext uri="{BB962C8B-B14F-4D97-AF65-F5344CB8AC3E}">
        <p14:creationId xmlns:p14="http://schemas.microsoft.com/office/powerpoint/2010/main" val="399546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2.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EDA – </a:t>
            </a:r>
            <a:r>
              <a:rPr lang="ko-KR" altLang="en-US" sz="1800" b="1" dirty="0">
                <a:solidFill>
                  <a:schemeClr val="accent1"/>
                </a:solidFill>
              </a:rPr>
              <a:t>탐색적 데이터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D9B3E-409C-DA49-1726-6E4D2D6D8EE2}"/>
              </a:ext>
            </a:extLst>
          </p:cNvPr>
          <p:cNvSpPr txBox="1"/>
          <p:nvPr/>
        </p:nvSpPr>
        <p:spPr>
          <a:xfrm>
            <a:off x="1908576" y="982696"/>
            <a:ext cx="186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2.17 </a:t>
            </a:r>
            <a:r>
              <a:rPr kumimoji="1" lang="en-US" altLang="ko-KR" b="1" dirty="0" err="1"/>
              <a:t>Tax_Status</a:t>
            </a:r>
            <a:endParaRPr kumimoji="1"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04FC07-D994-224E-F6C9-6C3ACE3B5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820" y="334524"/>
            <a:ext cx="2941931" cy="61889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2E450B-E591-F9E3-33FC-2656A8E0D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582" y="1445033"/>
            <a:ext cx="4197121" cy="525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0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2.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EDA – </a:t>
            </a:r>
            <a:r>
              <a:rPr lang="ko-KR" altLang="en-US" sz="1800" b="1" dirty="0">
                <a:solidFill>
                  <a:schemeClr val="accent1"/>
                </a:solidFill>
              </a:rPr>
              <a:t>탐색적 데이터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D9B3E-409C-DA49-1726-6E4D2D6D8EE2}"/>
              </a:ext>
            </a:extLst>
          </p:cNvPr>
          <p:cNvSpPr txBox="1"/>
          <p:nvPr/>
        </p:nvSpPr>
        <p:spPr>
          <a:xfrm>
            <a:off x="1908576" y="1053974"/>
            <a:ext cx="403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2.18~2.20 Gains, Losses, Dividends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75CF3B-2D41-05A1-9E84-0DFF1C478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91" y="1531219"/>
            <a:ext cx="5327726" cy="50506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BD67EC-ACF7-68B9-FDEA-658B0B92C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048" y="1509875"/>
            <a:ext cx="5628105" cy="505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5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2.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EDA – </a:t>
            </a:r>
            <a:r>
              <a:rPr lang="ko-KR" altLang="en-US" sz="1800" b="1" dirty="0">
                <a:solidFill>
                  <a:schemeClr val="accent1"/>
                </a:solidFill>
              </a:rPr>
              <a:t>탐색적 데이터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D9B3E-409C-DA49-1726-6E4D2D6D8EE2}"/>
              </a:ext>
            </a:extLst>
          </p:cNvPr>
          <p:cNvSpPr txBox="1"/>
          <p:nvPr/>
        </p:nvSpPr>
        <p:spPr>
          <a:xfrm>
            <a:off x="1908576" y="1053974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2.21 </a:t>
            </a:r>
            <a:r>
              <a:rPr kumimoji="1" lang="en-US" altLang="ko-KR" b="1" dirty="0" err="1"/>
              <a:t>Income_Status</a:t>
            </a:r>
            <a:endParaRPr kumimoji="1" lang="en-US" altLang="ko-KR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F889C4-7B27-82BC-BD2A-C9A517519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67" y="2285318"/>
            <a:ext cx="6027164" cy="3975363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403BB00B-827A-C96F-9499-6E9FEF4AD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945" y="2270168"/>
            <a:ext cx="4869180" cy="443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AD8FA9E-6A47-EE01-1AB3-E6870E576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945" y="1953229"/>
            <a:ext cx="7773485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8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4D8C2-88F4-7497-7513-6B4E4F7569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9"/>
          <a:stretch/>
        </p:blipFill>
        <p:spPr>
          <a:xfrm>
            <a:off x="173114" y="447868"/>
            <a:ext cx="7376238" cy="597329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41EC199-08EF-4E0A-35F6-AD070E732E38}"/>
              </a:ext>
            </a:extLst>
          </p:cNvPr>
          <p:cNvSpPr/>
          <p:nvPr/>
        </p:nvSpPr>
        <p:spPr>
          <a:xfrm>
            <a:off x="1193432" y="5109423"/>
            <a:ext cx="6148479" cy="10697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3. Feature Engineering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1B246B-1932-A236-A453-B86070D2D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969" y="3193926"/>
            <a:ext cx="2985231" cy="298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2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4D8C2-88F4-7497-7513-6B4E4F7569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9"/>
          <a:stretch/>
        </p:blipFill>
        <p:spPr>
          <a:xfrm>
            <a:off x="173114" y="447868"/>
            <a:ext cx="7376238" cy="597329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41EC199-08EF-4E0A-35F6-AD070E732E38}"/>
              </a:ext>
            </a:extLst>
          </p:cNvPr>
          <p:cNvSpPr/>
          <p:nvPr/>
        </p:nvSpPr>
        <p:spPr>
          <a:xfrm>
            <a:off x="1193432" y="5109423"/>
            <a:ext cx="6148479" cy="10697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1.</a:t>
            </a:r>
            <a:r>
              <a:rPr lang="ko-KR" altLang="en-US" sz="2800" b="1" dirty="0">
                <a:solidFill>
                  <a:schemeClr val="tx1"/>
                </a:solidFill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</a:rPr>
              <a:t>Dataset</a:t>
            </a:r>
            <a:r>
              <a:rPr lang="ko-KR" altLang="en-US" sz="2800" b="1" dirty="0">
                <a:solidFill>
                  <a:schemeClr val="tx1"/>
                </a:solidFill>
              </a:rPr>
              <a:t> 확인</a:t>
            </a:r>
            <a:r>
              <a:rPr lang="en-US" altLang="ko-KR" sz="2800" b="1" dirty="0">
                <a:solidFill>
                  <a:schemeClr val="tx1"/>
                </a:solidFill>
              </a:rPr>
              <a:t> &amp; </a:t>
            </a:r>
            <a:r>
              <a:rPr lang="ko-KR" altLang="en-US" sz="2800" b="1" dirty="0">
                <a:solidFill>
                  <a:schemeClr val="tx1"/>
                </a:solidFill>
              </a:rPr>
              <a:t>문제인식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1B246B-1932-A236-A453-B86070D2D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969" y="3193926"/>
            <a:ext cx="2985231" cy="298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77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746" y="1501847"/>
            <a:ext cx="5563082" cy="50829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752" y="1501847"/>
            <a:ext cx="2834886" cy="31244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FF6FD72-F4E7-8028-F808-17E3258C604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3.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Feature Engineering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844773-4A68-EDF8-9353-17F801E352F3}"/>
              </a:ext>
            </a:extLst>
          </p:cNvPr>
          <p:cNvSpPr txBox="1"/>
          <p:nvPr/>
        </p:nvSpPr>
        <p:spPr>
          <a:xfrm>
            <a:off x="1908576" y="1037086"/>
            <a:ext cx="389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3.1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AGE : 80</a:t>
            </a:r>
            <a:r>
              <a:rPr kumimoji="1" lang="ko-KR" altLang="en-US" b="1" dirty="0"/>
              <a:t>세 이상은 </a:t>
            </a:r>
            <a:r>
              <a:rPr kumimoji="1" lang="en-US" altLang="ko-KR" b="1" dirty="0"/>
              <a:t>80</a:t>
            </a:r>
            <a:r>
              <a:rPr kumimoji="1" lang="ko-KR" altLang="en-US" b="1" dirty="0"/>
              <a:t>세로 묶기</a:t>
            </a: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2351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98" y="2820520"/>
            <a:ext cx="6096528" cy="20021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610" y="1819973"/>
            <a:ext cx="4810722" cy="40032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0B8D87A-315A-43E7-E6DA-2E83DCF83279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3.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Feature Engineering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1E6085-AE67-9291-FB01-1319DA3F9C34}"/>
              </a:ext>
            </a:extLst>
          </p:cNvPr>
          <p:cNvSpPr txBox="1"/>
          <p:nvPr/>
        </p:nvSpPr>
        <p:spPr>
          <a:xfrm>
            <a:off x="1908576" y="1037086"/>
            <a:ext cx="613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3.2</a:t>
            </a:r>
            <a:r>
              <a:rPr kumimoji="1" lang="ko-KR" altLang="en-US" b="1" dirty="0"/>
              <a:t> </a:t>
            </a:r>
            <a:r>
              <a:rPr kumimoji="1" lang="en-US" altLang="ko-KR" b="1" dirty="0" err="1"/>
              <a:t>Working_Week</a:t>
            </a:r>
            <a:r>
              <a:rPr kumimoji="1" lang="en-US" altLang="ko-KR" b="1" dirty="0"/>
              <a:t> (Yearly) -&gt; </a:t>
            </a:r>
            <a:r>
              <a:rPr kumimoji="1" lang="en-US" altLang="ko-KR" b="1" dirty="0" err="1"/>
              <a:t>Working_Week</a:t>
            </a:r>
            <a:r>
              <a:rPr kumimoji="1" lang="en-US" altLang="ko-KR" b="1" dirty="0"/>
              <a:t> (Range)</a:t>
            </a:r>
          </a:p>
        </p:txBody>
      </p:sp>
    </p:spTree>
    <p:extLst>
      <p:ext uri="{BB962C8B-B14F-4D97-AF65-F5344CB8AC3E}">
        <p14:creationId xmlns:p14="http://schemas.microsoft.com/office/powerpoint/2010/main" val="46209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87" y="1895642"/>
            <a:ext cx="8390347" cy="26209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615" y="3620655"/>
            <a:ext cx="5287413" cy="3147359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FF0A2C20-3654-B50D-12D1-A9C075A2D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04" y="4230254"/>
            <a:ext cx="5549105" cy="241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6105236" y="4858327"/>
            <a:ext cx="544379" cy="2863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758E42-EA7B-9773-7E3F-F39D2F9F1926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3.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Feature Engineering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828702-5EF5-2060-AE25-1017A0736082}"/>
              </a:ext>
            </a:extLst>
          </p:cNvPr>
          <p:cNvSpPr txBox="1"/>
          <p:nvPr/>
        </p:nvSpPr>
        <p:spPr>
          <a:xfrm>
            <a:off x="1908576" y="1037086"/>
            <a:ext cx="5650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3.3 </a:t>
            </a:r>
            <a:r>
              <a:rPr kumimoji="1" lang="en-US" altLang="ko-KR" b="1" dirty="0" err="1"/>
              <a:t>Employment_Status</a:t>
            </a:r>
            <a:r>
              <a:rPr kumimoji="1" lang="en-US" altLang="ko-KR" b="1" dirty="0"/>
              <a:t> -&gt; </a:t>
            </a:r>
            <a:r>
              <a:rPr kumimoji="1" lang="en-US" altLang="ko-KR" b="1" dirty="0" err="1"/>
              <a:t>Employment_Category</a:t>
            </a: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10722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28" y="1672035"/>
            <a:ext cx="6906619" cy="46733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116" y="1672035"/>
            <a:ext cx="4168501" cy="24566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056413-EF30-10F1-33F9-1B5D084D2DBD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3.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Feature Engineering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477D2B-91D4-FA29-B55B-43457B10B85A}"/>
              </a:ext>
            </a:extLst>
          </p:cNvPr>
          <p:cNvSpPr txBox="1"/>
          <p:nvPr/>
        </p:nvSpPr>
        <p:spPr>
          <a:xfrm>
            <a:off x="1908576" y="1037086"/>
            <a:ext cx="425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3.4 </a:t>
            </a:r>
            <a:r>
              <a:rPr kumimoji="1" lang="en-US" altLang="ko-KR" b="1" dirty="0" err="1"/>
              <a:t>Birth_Country</a:t>
            </a:r>
            <a:r>
              <a:rPr kumimoji="1" lang="en-US" altLang="ko-KR" b="1" dirty="0"/>
              <a:t> -&gt; </a:t>
            </a:r>
            <a:r>
              <a:rPr kumimoji="1" lang="en-US" altLang="ko-KR" b="1" dirty="0" err="1"/>
              <a:t>Birth_Continent</a:t>
            </a: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84645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844" y="1865746"/>
            <a:ext cx="9487453" cy="454429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ED014C2-CCBB-26F1-7371-8BC3F67728B6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3.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Feature Engineering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813E7C-42F9-6BCF-4B36-163D5FB7843C}"/>
              </a:ext>
            </a:extLst>
          </p:cNvPr>
          <p:cNvSpPr txBox="1"/>
          <p:nvPr/>
        </p:nvSpPr>
        <p:spPr>
          <a:xfrm>
            <a:off x="1908576" y="1037086"/>
            <a:ext cx="5375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3.4.1 </a:t>
            </a:r>
            <a:r>
              <a:rPr kumimoji="1" lang="en-US" altLang="ko-KR" b="1" dirty="0" err="1"/>
              <a:t>Birth_Country</a:t>
            </a:r>
            <a:r>
              <a:rPr kumimoji="1" lang="en-US" altLang="ko-KR" b="1" dirty="0"/>
              <a:t> -&gt; Birth Continent (</a:t>
            </a:r>
            <a:r>
              <a:rPr kumimoji="1" lang="ko-KR" altLang="en-US" b="1" dirty="0"/>
              <a:t>시각화</a:t>
            </a:r>
            <a:r>
              <a:rPr kumimoji="1" lang="en-US" altLang="ko-KR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3964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3.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Feature Engineering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BFE536-B4A1-029E-7BC6-EA893193E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55" y="5135924"/>
            <a:ext cx="10887536" cy="15696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7FB735-9884-BEFB-D98E-6939FBA42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302" y="1631136"/>
            <a:ext cx="5759172" cy="33091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1857EB-960A-F49F-81F1-694228AFBF0B}"/>
              </a:ext>
            </a:extLst>
          </p:cNvPr>
          <p:cNvSpPr txBox="1"/>
          <p:nvPr/>
        </p:nvSpPr>
        <p:spPr>
          <a:xfrm>
            <a:off x="7703801" y="2255853"/>
            <a:ext cx="3907530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/>
              <a:t>EDA</a:t>
            </a:r>
            <a:r>
              <a:rPr lang="ko-KR" altLang="en-US" b="1" dirty="0"/>
              <a:t>결과</a:t>
            </a:r>
            <a:r>
              <a:rPr lang="en-US" altLang="ko-KR" b="1" dirty="0"/>
              <a:t>, </a:t>
            </a:r>
            <a:r>
              <a:rPr lang="ko-KR" altLang="en-US" b="1" dirty="0"/>
              <a:t>상관성 </a:t>
            </a:r>
            <a:r>
              <a:rPr lang="ko-KR" altLang="en-US" b="1" dirty="0" err="1"/>
              <a:t>적어보이는</a:t>
            </a:r>
            <a:r>
              <a:rPr lang="ko-KR" altLang="en-US" b="1" dirty="0"/>
              <a:t> 열을 제거하고 치환중요도를 실행했을 때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점수 낮은 열을 다 지우니까 성능이 오히려 떨어짐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A197F2-E8AC-BBAD-C93B-58DDE9B3409A}"/>
              </a:ext>
            </a:extLst>
          </p:cNvPr>
          <p:cNvSpPr txBox="1"/>
          <p:nvPr/>
        </p:nvSpPr>
        <p:spPr>
          <a:xfrm>
            <a:off x="1908576" y="1037086"/>
            <a:ext cx="2180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3.5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Drop Columns</a:t>
            </a:r>
          </a:p>
        </p:txBody>
      </p:sp>
    </p:spTree>
    <p:extLst>
      <p:ext uri="{BB962C8B-B14F-4D97-AF65-F5344CB8AC3E}">
        <p14:creationId xmlns:p14="http://schemas.microsoft.com/office/powerpoint/2010/main" val="59483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3.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Feature Engineering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5A44C1-DC95-64E8-3F11-3BC8F1372C0B}"/>
              </a:ext>
            </a:extLst>
          </p:cNvPr>
          <p:cNvSpPr txBox="1"/>
          <p:nvPr/>
        </p:nvSpPr>
        <p:spPr>
          <a:xfrm>
            <a:off x="1908576" y="1605304"/>
            <a:ext cx="626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effectLst/>
                <a:latin typeface="Inter"/>
              </a:rPr>
              <a:t>수입이 있는데 </a:t>
            </a:r>
            <a:r>
              <a:rPr lang="en-US" altLang="ko-KR" b="1" i="0" dirty="0" err="1">
                <a:effectLst/>
                <a:latin typeface="Inter"/>
              </a:rPr>
              <a:t>Working_Week</a:t>
            </a:r>
            <a:r>
              <a:rPr lang="ko-KR" altLang="en-US" b="1" i="0" dirty="0">
                <a:effectLst/>
                <a:latin typeface="Inter"/>
              </a:rPr>
              <a:t>이 </a:t>
            </a:r>
            <a:r>
              <a:rPr lang="en-US" altLang="ko-KR" b="1" i="0" dirty="0">
                <a:effectLst/>
                <a:latin typeface="Inter"/>
              </a:rPr>
              <a:t>0 </a:t>
            </a:r>
            <a:r>
              <a:rPr lang="ko-KR" altLang="en-US" b="1" i="0" dirty="0" err="1">
                <a:effectLst/>
                <a:latin typeface="Inter"/>
              </a:rPr>
              <a:t>인것은</a:t>
            </a:r>
            <a:r>
              <a:rPr lang="ko-KR" altLang="en-US" b="1" i="0" dirty="0">
                <a:effectLst/>
                <a:latin typeface="Inter"/>
              </a:rPr>
              <a:t> </a:t>
            </a:r>
            <a:r>
              <a:rPr lang="ko-KR" altLang="en-US" b="1" i="0" dirty="0" err="1">
                <a:effectLst/>
                <a:latin typeface="Inter"/>
              </a:rPr>
              <a:t>결측치로</a:t>
            </a:r>
            <a:r>
              <a:rPr lang="ko-KR" altLang="en-US" b="1" i="0" dirty="0">
                <a:effectLst/>
                <a:latin typeface="Inter"/>
              </a:rPr>
              <a:t> 보기로 함</a:t>
            </a:r>
            <a:endParaRPr lang="en-US" altLang="ko-KR" b="1" i="0" dirty="0">
              <a:effectLst/>
              <a:latin typeface="Inter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AAA08E-C65F-2F82-EB30-C2C8D46E3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92" y="2222122"/>
            <a:ext cx="4823789" cy="447923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0E4C7F6-23B9-E9F6-E77D-EEC04A483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822" y="2910005"/>
            <a:ext cx="8697539" cy="9812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9FFB15-5552-2055-0353-5AC6D42F2A88}"/>
              </a:ext>
            </a:extLst>
          </p:cNvPr>
          <p:cNvSpPr txBox="1"/>
          <p:nvPr/>
        </p:nvSpPr>
        <p:spPr>
          <a:xfrm>
            <a:off x="1908576" y="1037086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3.6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Filling Null Data</a:t>
            </a:r>
          </a:p>
        </p:txBody>
      </p:sp>
    </p:spTree>
    <p:extLst>
      <p:ext uri="{BB962C8B-B14F-4D97-AF65-F5344CB8AC3E}">
        <p14:creationId xmlns:p14="http://schemas.microsoft.com/office/powerpoint/2010/main" val="377748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3.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Feature Engineering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13BF7F-B644-5B53-D5C7-E49DC04E9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141" y="1699103"/>
            <a:ext cx="8417791" cy="8815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FDC71D-54B1-D59B-0F2D-D19EA0D5DEB4}"/>
              </a:ext>
            </a:extLst>
          </p:cNvPr>
          <p:cNvSpPr txBox="1"/>
          <p:nvPr/>
        </p:nvSpPr>
        <p:spPr>
          <a:xfrm>
            <a:off x="6129036" y="3750669"/>
            <a:ext cx="4597119" cy="878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b="1" i="0" dirty="0" err="1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정규화하려고</a:t>
            </a:r>
            <a:r>
              <a:rPr lang="ko-KR" altLang="en-US" b="1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 로그변환 해도 개선되지 않아 </a:t>
            </a:r>
            <a:r>
              <a:rPr lang="en-US" altLang="ko-KR" b="1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0</a:t>
            </a:r>
            <a:r>
              <a:rPr lang="ko-KR" altLang="en-US" b="1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은 </a:t>
            </a:r>
            <a:r>
              <a:rPr lang="en-US" altLang="ko-KR" b="1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0</a:t>
            </a:r>
            <a:r>
              <a:rPr lang="ko-KR" altLang="en-US" b="1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으로 </a:t>
            </a:r>
            <a:r>
              <a:rPr lang="en-US" altLang="ko-KR" b="1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0</a:t>
            </a:r>
            <a:r>
              <a:rPr lang="ko-KR" altLang="en-US" b="1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이 </a:t>
            </a:r>
            <a:r>
              <a:rPr lang="ko-KR" altLang="en-US" b="1" i="0" dirty="0" err="1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아닌값은</a:t>
            </a:r>
            <a:r>
              <a:rPr lang="ko-KR" altLang="en-US" b="1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 </a:t>
            </a:r>
            <a:r>
              <a:rPr lang="en-US" altLang="ko-KR" b="1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1</a:t>
            </a:r>
            <a:r>
              <a:rPr lang="ko-KR" altLang="en-US" b="1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로 변환</a:t>
            </a:r>
            <a:endParaRPr lang="en-US" altLang="ko-KR" b="1" i="0" dirty="0">
              <a:solidFill>
                <a:schemeClr val="bg2">
                  <a:lumMod val="50000"/>
                </a:schemeClr>
              </a:solidFill>
              <a:effectLst/>
              <a:latin typeface="Inter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452D771-F1F1-F25B-40FE-B7A90F324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141" y="2590248"/>
            <a:ext cx="3675153" cy="32306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FB5E68-46C9-AD34-E073-90E440541191}"/>
              </a:ext>
            </a:extLst>
          </p:cNvPr>
          <p:cNvSpPr txBox="1"/>
          <p:nvPr/>
        </p:nvSpPr>
        <p:spPr>
          <a:xfrm>
            <a:off x="1908576" y="1037086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3.7 </a:t>
            </a:r>
            <a:r>
              <a:rPr kumimoji="1" lang="ko-KR" altLang="en-US" b="1" dirty="0"/>
              <a:t>범주형 변수로 변환</a:t>
            </a: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4644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3.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Feature Engineering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D274C0-5A5A-76D1-378F-B514C7C01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096" y="1412965"/>
            <a:ext cx="5668974" cy="40591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3A06F6-0049-A143-1E34-554902957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08" y="5255393"/>
            <a:ext cx="6827767" cy="133499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6033C68-C092-3290-06FC-8E287D3058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8018"/>
          <a:stretch/>
        </p:blipFill>
        <p:spPr>
          <a:xfrm>
            <a:off x="7476075" y="3703909"/>
            <a:ext cx="4531016" cy="28864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A45DD3-4968-3EDE-364E-0ECBF188A2E1}"/>
              </a:ext>
            </a:extLst>
          </p:cNvPr>
          <p:cNvSpPr txBox="1"/>
          <p:nvPr/>
        </p:nvSpPr>
        <p:spPr>
          <a:xfrm>
            <a:off x="1908576" y="1037086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3.8</a:t>
            </a:r>
            <a:r>
              <a:rPr kumimoji="1" lang="ko-KR" altLang="en-US" b="1" dirty="0"/>
              <a:t> 레이블 인코딩</a:t>
            </a: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93596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4D8C2-88F4-7497-7513-6B4E4F7569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9"/>
          <a:stretch/>
        </p:blipFill>
        <p:spPr>
          <a:xfrm>
            <a:off x="173114" y="447868"/>
            <a:ext cx="7376238" cy="597329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41EC199-08EF-4E0A-35F6-AD070E732E38}"/>
              </a:ext>
            </a:extLst>
          </p:cNvPr>
          <p:cNvSpPr/>
          <p:nvPr/>
        </p:nvSpPr>
        <p:spPr>
          <a:xfrm>
            <a:off x="1193432" y="5109423"/>
            <a:ext cx="6148479" cy="10697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4. </a:t>
            </a:r>
            <a:r>
              <a:rPr lang="ko-KR" altLang="en-US" sz="2800" b="1" dirty="0">
                <a:solidFill>
                  <a:schemeClr val="tx1"/>
                </a:solidFill>
              </a:rPr>
              <a:t>모델 선택 과정 및 적합도 검정</a:t>
            </a:r>
            <a:r>
              <a:rPr lang="en-US" altLang="ko-KR" sz="2800" b="1" dirty="0">
                <a:solidFill>
                  <a:schemeClr val="tx1"/>
                </a:solidFill>
              </a:rPr>
              <a:t> 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1B246B-1932-A236-A453-B86070D2D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969" y="3193926"/>
            <a:ext cx="2985231" cy="298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84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1.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Dataset </a:t>
            </a:r>
            <a:r>
              <a:rPr lang="ko-KR" altLang="en-US" sz="1800" b="1" dirty="0">
                <a:solidFill>
                  <a:schemeClr val="accent1"/>
                </a:solidFill>
              </a:rPr>
              <a:t>확인 </a:t>
            </a:r>
            <a:r>
              <a:rPr lang="en-US" altLang="ko-KR" sz="1800" b="1" dirty="0">
                <a:solidFill>
                  <a:schemeClr val="accent1"/>
                </a:solidFill>
              </a:rPr>
              <a:t>&amp;</a:t>
            </a:r>
            <a:r>
              <a:rPr lang="ko-KR" altLang="en-US" sz="1800" b="1" dirty="0">
                <a:solidFill>
                  <a:schemeClr val="accent1"/>
                </a:solidFill>
              </a:rPr>
              <a:t> 문제인식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5B028-C10D-E12F-0D66-E58BF5C479F4}"/>
              </a:ext>
            </a:extLst>
          </p:cNvPr>
          <p:cNvSpPr txBox="1"/>
          <p:nvPr/>
        </p:nvSpPr>
        <p:spPr>
          <a:xfrm>
            <a:off x="1944988" y="1209219"/>
            <a:ext cx="1780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/>
              <a:t>초기 세팅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076CB2-A72F-7094-13DB-66C7879FAF5E}"/>
              </a:ext>
            </a:extLst>
          </p:cNvPr>
          <p:cNvSpPr txBox="1"/>
          <p:nvPr/>
        </p:nvSpPr>
        <p:spPr>
          <a:xfrm>
            <a:off x="1909781" y="1876891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1.1</a:t>
            </a:r>
            <a:r>
              <a:rPr kumimoji="1" lang="ko-KR" altLang="en-US" b="1" dirty="0"/>
              <a:t> 라이브러리 불러오기</a:t>
            </a:r>
            <a:endParaRPr kumimoji="1" lang="en-US" altLang="ko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3F6683-E132-7026-3FB2-5B372E5C6D9E}"/>
              </a:ext>
            </a:extLst>
          </p:cNvPr>
          <p:cNvSpPr txBox="1"/>
          <p:nvPr/>
        </p:nvSpPr>
        <p:spPr>
          <a:xfrm>
            <a:off x="1944988" y="3868026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1.2</a:t>
            </a:r>
            <a:r>
              <a:rPr kumimoji="1" lang="ko-KR" altLang="en-US" b="1" dirty="0"/>
              <a:t> 시각화 디폴트 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9B2B38-BCB0-7907-3AAA-658A928179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36" r="14154"/>
          <a:stretch/>
        </p:blipFill>
        <p:spPr>
          <a:xfrm>
            <a:off x="1963582" y="2324782"/>
            <a:ext cx="7768423" cy="9511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6D97400-D965-F5A7-F61F-2D3497915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576" y="4225028"/>
            <a:ext cx="6248721" cy="5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5" y="299249"/>
            <a:ext cx="3956515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4, </a:t>
            </a:r>
            <a:r>
              <a:rPr lang="ko-KR" altLang="en-US" b="1" dirty="0">
                <a:solidFill>
                  <a:schemeClr val="accent1"/>
                </a:solidFill>
              </a:rPr>
              <a:t>모델 선택 과정 및 적합도 검정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A3CAE2C-A828-6E91-B4FD-883372E8D93E}"/>
              </a:ext>
            </a:extLst>
          </p:cNvPr>
          <p:cNvSpPr txBox="1">
            <a:spLocks/>
          </p:cNvSpPr>
          <p:nvPr/>
        </p:nvSpPr>
        <p:spPr>
          <a:xfrm>
            <a:off x="587405" y="2665490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1200" dirty="0" err="1">
                <a:solidFill>
                  <a:srgbClr val="FFFFFF"/>
                </a:solidFill>
              </a:rPr>
              <a:t>RandomForestRegressor</a:t>
            </a:r>
            <a:endParaRPr lang="en-US" altLang="ko-KR" sz="1200" dirty="0">
              <a:solidFill>
                <a:srgbClr val="FFFFFF"/>
              </a:solidFill>
            </a:endParaRPr>
          </a:p>
        </p:txBody>
      </p:sp>
      <p:pic>
        <p:nvPicPr>
          <p:cNvPr id="16" name="내용 개체 틀 4">
            <a:extLst>
              <a:ext uri="{FF2B5EF4-FFF2-40B4-BE49-F238E27FC236}">
                <a16:creationId xmlns:a16="http://schemas.microsoft.com/office/drawing/2014/main" id="{80605F5A-8C36-8269-8BCF-7C72AFD0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973" y="2069184"/>
            <a:ext cx="7990358" cy="41771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AC1852-E780-D812-5ECC-CCBCED6650CB}"/>
              </a:ext>
            </a:extLst>
          </p:cNvPr>
          <p:cNvSpPr txBox="1"/>
          <p:nvPr/>
        </p:nvSpPr>
        <p:spPr>
          <a:xfrm>
            <a:off x="1963582" y="978070"/>
            <a:ext cx="996980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4.1</a:t>
            </a:r>
            <a:r>
              <a:rPr lang="ko-KR" altLang="en-US" b="1" dirty="0"/>
              <a:t> 트리 기반 모델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 err="1">
                <a:highlight>
                  <a:srgbClr val="FFFF00"/>
                </a:highlight>
              </a:rPr>
              <a:t>RandomForest</a:t>
            </a:r>
            <a:r>
              <a:rPr lang="en-US" altLang="ko-KR" b="1" dirty="0"/>
              <a:t>, </a:t>
            </a:r>
            <a:r>
              <a:rPr lang="en-US" altLang="ko-KR" b="1" dirty="0" err="1"/>
              <a:t>GradientBoosting</a:t>
            </a:r>
            <a:r>
              <a:rPr lang="en-US" altLang="ko-KR" b="1" dirty="0"/>
              <a:t>, </a:t>
            </a:r>
            <a:r>
              <a:rPr lang="en-US" altLang="ko-KR" b="1" dirty="0" err="1"/>
              <a:t>HistGradientBoosting</a:t>
            </a:r>
            <a:r>
              <a:rPr lang="en-US" altLang="ko-KR" b="1" dirty="0"/>
              <a:t>, XGB, LGBM</a:t>
            </a:r>
          </a:p>
        </p:txBody>
      </p:sp>
    </p:spTree>
    <p:extLst>
      <p:ext uri="{BB962C8B-B14F-4D97-AF65-F5344CB8AC3E}">
        <p14:creationId xmlns:p14="http://schemas.microsoft.com/office/powerpoint/2010/main" val="365669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5" y="299249"/>
            <a:ext cx="3956515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4, </a:t>
            </a:r>
            <a:r>
              <a:rPr lang="ko-KR" altLang="en-US" b="1" dirty="0">
                <a:solidFill>
                  <a:schemeClr val="accent1"/>
                </a:solidFill>
              </a:rPr>
              <a:t>모델 선택 과정 및 적합도 검정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pic>
        <p:nvPicPr>
          <p:cNvPr id="15" name="내용 개체 틀 4">
            <a:extLst>
              <a:ext uri="{FF2B5EF4-FFF2-40B4-BE49-F238E27FC236}">
                <a16:creationId xmlns:a16="http://schemas.microsoft.com/office/drawing/2014/main" id="{D0DCCDC8-F00E-E290-2E01-72AA56EAE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332" y="1873911"/>
            <a:ext cx="8217850" cy="35730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A16A4E-5D7E-42AE-F1A5-BC0F35195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9" y="5494730"/>
            <a:ext cx="8217850" cy="1229072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95367D94-2751-248F-C69D-A871608A0317}"/>
              </a:ext>
            </a:extLst>
          </p:cNvPr>
          <p:cNvSpPr txBox="1">
            <a:spLocks/>
          </p:cNvSpPr>
          <p:nvPr/>
        </p:nvSpPr>
        <p:spPr>
          <a:xfrm>
            <a:off x="587405" y="2665490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1100" dirty="0" err="1">
                <a:solidFill>
                  <a:srgbClr val="FFFFFF"/>
                </a:solidFill>
              </a:rPr>
              <a:t>GradientBoostingRegressor</a:t>
            </a:r>
            <a:endParaRPr lang="en-US" altLang="ko-KR" sz="11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7D4DF-8F9D-FDAE-56CC-55D88D59067E}"/>
              </a:ext>
            </a:extLst>
          </p:cNvPr>
          <p:cNvSpPr txBox="1"/>
          <p:nvPr/>
        </p:nvSpPr>
        <p:spPr>
          <a:xfrm>
            <a:off x="1963582" y="978070"/>
            <a:ext cx="996980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4.1</a:t>
            </a:r>
            <a:r>
              <a:rPr lang="ko-KR" altLang="en-US" b="1" dirty="0"/>
              <a:t> 트리 기반 모델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 err="1"/>
              <a:t>RandomForest</a:t>
            </a:r>
            <a:r>
              <a:rPr lang="en-US" altLang="ko-KR" b="1" dirty="0"/>
              <a:t>, </a:t>
            </a:r>
            <a:r>
              <a:rPr lang="en-US" altLang="ko-KR" b="1" dirty="0" err="1">
                <a:highlight>
                  <a:srgbClr val="FFFF00"/>
                </a:highlight>
              </a:rPr>
              <a:t>GradientBoosting</a:t>
            </a:r>
            <a:r>
              <a:rPr lang="en-US" altLang="ko-KR" b="1" dirty="0"/>
              <a:t>, </a:t>
            </a:r>
            <a:r>
              <a:rPr lang="en-US" altLang="ko-KR" b="1" dirty="0" err="1"/>
              <a:t>HistGradientBoosting</a:t>
            </a:r>
            <a:r>
              <a:rPr lang="en-US" altLang="ko-KR" b="1" dirty="0"/>
              <a:t>, XGB, LGBM</a:t>
            </a:r>
          </a:p>
        </p:txBody>
      </p:sp>
    </p:spTree>
    <p:extLst>
      <p:ext uri="{BB962C8B-B14F-4D97-AF65-F5344CB8AC3E}">
        <p14:creationId xmlns:p14="http://schemas.microsoft.com/office/powerpoint/2010/main" val="17902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5" y="299249"/>
            <a:ext cx="3956515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4, </a:t>
            </a:r>
            <a:r>
              <a:rPr lang="ko-KR" altLang="en-US" b="1" dirty="0">
                <a:solidFill>
                  <a:schemeClr val="accent1"/>
                </a:solidFill>
              </a:rPr>
              <a:t>모델 선택 과정 및 적합도 검정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pic>
        <p:nvPicPr>
          <p:cNvPr id="21" name="내용 개체 틀 4">
            <a:extLst>
              <a:ext uri="{FF2B5EF4-FFF2-40B4-BE49-F238E27FC236}">
                <a16:creationId xmlns:a16="http://schemas.microsoft.com/office/drawing/2014/main" id="{65ECCA88-60C4-FFCB-D03E-A6A8015EB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049" y="2371699"/>
            <a:ext cx="7939887" cy="3397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AD82EE-E665-2B00-2150-C6AE28A30009}"/>
              </a:ext>
            </a:extLst>
          </p:cNvPr>
          <p:cNvSpPr txBox="1"/>
          <p:nvPr/>
        </p:nvSpPr>
        <p:spPr>
          <a:xfrm>
            <a:off x="1963582" y="1182255"/>
            <a:ext cx="996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랜덤서치를</a:t>
            </a:r>
            <a:r>
              <a:rPr lang="ko-KR" altLang="en-US" b="1" dirty="0"/>
              <a:t> 통한 </a:t>
            </a:r>
            <a:r>
              <a:rPr lang="ko-KR" altLang="en-US" b="1" dirty="0" err="1"/>
              <a:t>파라미터</a:t>
            </a:r>
            <a:r>
              <a:rPr lang="ko-KR" altLang="en-US" b="1" dirty="0"/>
              <a:t> 튜닝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CBCE966-3010-86EA-C085-34D1F2753F7E}"/>
              </a:ext>
            </a:extLst>
          </p:cNvPr>
          <p:cNvSpPr txBox="1">
            <a:spLocks/>
          </p:cNvSpPr>
          <p:nvPr/>
        </p:nvSpPr>
        <p:spPr>
          <a:xfrm>
            <a:off x="587405" y="2665490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1600" dirty="0" err="1">
                <a:solidFill>
                  <a:srgbClr val="FFFFFF"/>
                </a:solidFill>
              </a:rPr>
              <a:t>RandomSearchCV</a:t>
            </a:r>
            <a:endParaRPr lang="en-US" altLang="ko-KR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44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5" y="299249"/>
            <a:ext cx="3956515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4, </a:t>
            </a:r>
            <a:r>
              <a:rPr lang="ko-KR" altLang="en-US" b="1" dirty="0">
                <a:solidFill>
                  <a:schemeClr val="accent1"/>
                </a:solidFill>
              </a:rPr>
              <a:t>모델 선택 과정 및 적합도 검정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63582" y="1182255"/>
            <a:ext cx="996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랜덤서치를</a:t>
            </a:r>
            <a:r>
              <a:rPr lang="ko-KR" altLang="en-US" b="1" dirty="0"/>
              <a:t> 통한 </a:t>
            </a:r>
            <a:r>
              <a:rPr lang="ko-KR" altLang="en-US" b="1" dirty="0" err="1"/>
              <a:t>파라미터</a:t>
            </a:r>
            <a:r>
              <a:rPr lang="ko-KR" altLang="en-US" b="1" dirty="0"/>
              <a:t> 튜닝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920476D-098D-DF7D-19DC-0858375CE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352" y="1685174"/>
            <a:ext cx="8427312" cy="494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8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5" y="299249"/>
            <a:ext cx="3956515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4, </a:t>
            </a:r>
            <a:r>
              <a:rPr lang="ko-KR" altLang="en-US" b="1" dirty="0">
                <a:solidFill>
                  <a:schemeClr val="accent1"/>
                </a:solidFill>
              </a:rPr>
              <a:t>모델 선택 과정 및 적합도 검정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pic>
        <p:nvPicPr>
          <p:cNvPr id="15" name="내용 개체 틀 4">
            <a:extLst>
              <a:ext uri="{FF2B5EF4-FFF2-40B4-BE49-F238E27FC236}">
                <a16:creationId xmlns:a16="http://schemas.microsoft.com/office/drawing/2014/main" id="{8701503D-837A-C4A3-3265-B5CD72306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832" y="2265895"/>
            <a:ext cx="7907019" cy="3656995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E19A3022-1A79-C848-F00E-173109AFF033}"/>
              </a:ext>
            </a:extLst>
          </p:cNvPr>
          <p:cNvSpPr txBox="1">
            <a:spLocks/>
          </p:cNvSpPr>
          <p:nvPr/>
        </p:nvSpPr>
        <p:spPr>
          <a:xfrm>
            <a:off x="587405" y="2665490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950" dirty="0" err="1">
                <a:solidFill>
                  <a:srgbClr val="FFFFFF"/>
                </a:solidFill>
              </a:rPr>
              <a:t>HistGradientBoostingRegressor</a:t>
            </a:r>
            <a:endParaRPr lang="en-US" altLang="ko-KR" sz="95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1AAA6-FC20-15D7-15F4-BA49BC9B05B4}"/>
              </a:ext>
            </a:extLst>
          </p:cNvPr>
          <p:cNvSpPr txBox="1"/>
          <p:nvPr/>
        </p:nvSpPr>
        <p:spPr>
          <a:xfrm>
            <a:off x="1963582" y="978070"/>
            <a:ext cx="996980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4.1</a:t>
            </a:r>
            <a:r>
              <a:rPr lang="ko-KR" altLang="en-US" b="1" dirty="0"/>
              <a:t> 트리 기반 모델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 err="1"/>
              <a:t>RandomForest</a:t>
            </a:r>
            <a:r>
              <a:rPr lang="en-US" altLang="ko-KR" b="1" dirty="0"/>
              <a:t>, </a:t>
            </a:r>
            <a:r>
              <a:rPr lang="en-US" altLang="ko-KR" b="1" dirty="0" err="1"/>
              <a:t>GradientBoosting</a:t>
            </a:r>
            <a:r>
              <a:rPr lang="en-US" altLang="ko-KR" b="1" dirty="0"/>
              <a:t>, </a:t>
            </a:r>
            <a:r>
              <a:rPr lang="en-US" altLang="ko-KR" b="1" dirty="0" err="1">
                <a:highlight>
                  <a:srgbClr val="FFFF00"/>
                </a:highlight>
              </a:rPr>
              <a:t>HistGradientBoosting</a:t>
            </a:r>
            <a:r>
              <a:rPr lang="en-US" altLang="ko-KR" b="1" dirty="0"/>
              <a:t>, XGB, LGBM</a:t>
            </a:r>
          </a:p>
        </p:txBody>
      </p:sp>
    </p:spTree>
    <p:extLst>
      <p:ext uri="{BB962C8B-B14F-4D97-AF65-F5344CB8AC3E}">
        <p14:creationId xmlns:p14="http://schemas.microsoft.com/office/powerpoint/2010/main" val="188505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5" y="299249"/>
            <a:ext cx="3956515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4, </a:t>
            </a:r>
            <a:r>
              <a:rPr lang="ko-KR" altLang="en-US" b="1" dirty="0">
                <a:solidFill>
                  <a:schemeClr val="accent1"/>
                </a:solidFill>
              </a:rPr>
              <a:t>모델 선택 과정 및 적합도 검정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pic>
        <p:nvPicPr>
          <p:cNvPr id="15" name="내용 개체 틀 4">
            <a:extLst>
              <a:ext uri="{FF2B5EF4-FFF2-40B4-BE49-F238E27FC236}">
                <a16:creationId xmlns:a16="http://schemas.microsoft.com/office/drawing/2014/main" id="{AC3B0B7D-6DE4-3C11-A5FA-774E98897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497" y="2172641"/>
            <a:ext cx="7763015" cy="393973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809A95B4-9834-7BC8-920F-8E539A6C59A7}"/>
              </a:ext>
            </a:extLst>
          </p:cNvPr>
          <p:cNvSpPr txBox="1">
            <a:spLocks/>
          </p:cNvSpPr>
          <p:nvPr/>
        </p:nvSpPr>
        <p:spPr>
          <a:xfrm>
            <a:off x="587405" y="2665490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000" dirty="0" err="1">
                <a:solidFill>
                  <a:srgbClr val="FFFFFF"/>
                </a:solidFill>
              </a:rPr>
              <a:t>XGBRegressor</a:t>
            </a:r>
            <a:endParaRPr lang="en-US" altLang="ko-KR" sz="20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E6744-545C-3348-401B-2A9AC7426E30}"/>
              </a:ext>
            </a:extLst>
          </p:cNvPr>
          <p:cNvSpPr txBox="1"/>
          <p:nvPr/>
        </p:nvSpPr>
        <p:spPr>
          <a:xfrm>
            <a:off x="1963582" y="978070"/>
            <a:ext cx="996980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4.1</a:t>
            </a:r>
            <a:r>
              <a:rPr lang="ko-KR" altLang="en-US" b="1" dirty="0"/>
              <a:t> 트리 기반 모델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 err="1"/>
              <a:t>RandomForest</a:t>
            </a:r>
            <a:r>
              <a:rPr lang="en-US" altLang="ko-KR" b="1" dirty="0"/>
              <a:t>, </a:t>
            </a:r>
            <a:r>
              <a:rPr lang="en-US" altLang="ko-KR" b="1" dirty="0" err="1"/>
              <a:t>GradientBoosting</a:t>
            </a:r>
            <a:r>
              <a:rPr lang="en-US" altLang="ko-KR" b="1" dirty="0"/>
              <a:t>, </a:t>
            </a:r>
            <a:r>
              <a:rPr lang="en-US" altLang="ko-KR" b="1" dirty="0" err="1"/>
              <a:t>HistGradientBoosting</a:t>
            </a:r>
            <a:r>
              <a:rPr lang="en-US" altLang="ko-KR" b="1" dirty="0"/>
              <a:t>, </a:t>
            </a:r>
            <a:r>
              <a:rPr lang="en-US" altLang="ko-KR" b="1" dirty="0">
                <a:highlight>
                  <a:srgbClr val="FFFF00"/>
                </a:highlight>
              </a:rPr>
              <a:t>XGB</a:t>
            </a:r>
            <a:r>
              <a:rPr lang="en-US" altLang="ko-KR" b="1" dirty="0"/>
              <a:t>, LGBM</a:t>
            </a:r>
          </a:p>
        </p:txBody>
      </p:sp>
    </p:spTree>
    <p:extLst>
      <p:ext uri="{BB962C8B-B14F-4D97-AF65-F5344CB8AC3E}">
        <p14:creationId xmlns:p14="http://schemas.microsoft.com/office/powerpoint/2010/main" val="87004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5" y="299249"/>
            <a:ext cx="3956515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4, </a:t>
            </a:r>
            <a:r>
              <a:rPr lang="ko-KR" altLang="en-US" b="1" dirty="0">
                <a:solidFill>
                  <a:schemeClr val="accent1"/>
                </a:solidFill>
              </a:rPr>
              <a:t>모델 선택 과정 및 적합도 검정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pic>
        <p:nvPicPr>
          <p:cNvPr id="16" name="내용 개체 틀 4">
            <a:extLst>
              <a:ext uri="{FF2B5EF4-FFF2-40B4-BE49-F238E27FC236}">
                <a16:creationId xmlns:a16="http://schemas.microsoft.com/office/drawing/2014/main" id="{9D08DAE5-E06B-B92F-6DDA-9C15B1B89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660" y="2172641"/>
            <a:ext cx="7517323" cy="36459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EE9B13-A8BE-82A5-4579-E2A4DBE2DDFF}"/>
              </a:ext>
            </a:extLst>
          </p:cNvPr>
          <p:cNvSpPr txBox="1"/>
          <p:nvPr/>
        </p:nvSpPr>
        <p:spPr>
          <a:xfrm>
            <a:off x="1963582" y="978070"/>
            <a:ext cx="996980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4.1</a:t>
            </a:r>
            <a:r>
              <a:rPr lang="ko-KR" altLang="en-US" b="1" dirty="0"/>
              <a:t> 트리 기반 모델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 err="1"/>
              <a:t>RandomForest</a:t>
            </a:r>
            <a:r>
              <a:rPr lang="en-US" altLang="ko-KR" b="1" dirty="0"/>
              <a:t>, </a:t>
            </a:r>
            <a:r>
              <a:rPr lang="en-US" altLang="ko-KR" b="1" dirty="0" err="1"/>
              <a:t>GradientBoosting</a:t>
            </a:r>
            <a:r>
              <a:rPr lang="en-US" altLang="ko-KR" b="1" dirty="0"/>
              <a:t>, </a:t>
            </a:r>
            <a:r>
              <a:rPr lang="en-US" altLang="ko-KR" b="1" dirty="0" err="1"/>
              <a:t>HistGradientBoosting</a:t>
            </a:r>
            <a:r>
              <a:rPr lang="en-US" altLang="ko-KR" b="1" dirty="0"/>
              <a:t>, XGB, </a:t>
            </a:r>
            <a:r>
              <a:rPr lang="en-US" altLang="ko-KR" b="1" dirty="0">
                <a:highlight>
                  <a:srgbClr val="FFFF00"/>
                </a:highlight>
              </a:rPr>
              <a:t>LGBM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AC66C7F-438E-1A47-A4DF-80E3062955EB}"/>
              </a:ext>
            </a:extLst>
          </p:cNvPr>
          <p:cNvSpPr txBox="1">
            <a:spLocks/>
          </p:cNvSpPr>
          <p:nvPr/>
        </p:nvSpPr>
        <p:spPr>
          <a:xfrm>
            <a:off x="587405" y="2665490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1900" dirty="0" err="1">
                <a:solidFill>
                  <a:srgbClr val="FFFFFF"/>
                </a:solidFill>
              </a:rPr>
              <a:t>LGMBRegressor</a:t>
            </a:r>
            <a:endParaRPr lang="en-US" altLang="ko-KR" sz="1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43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5" y="299249"/>
            <a:ext cx="3956515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4, </a:t>
            </a:r>
            <a:r>
              <a:rPr lang="ko-KR" altLang="en-US" b="1" dirty="0">
                <a:solidFill>
                  <a:schemeClr val="accent1"/>
                </a:solidFill>
              </a:rPr>
              <a:t>모델 선택 과정 및 적합도 검정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pic>
        <p:nvPicPr>
          <p:cNvPr id="15" name="내용 개체 틀 4">
            <a:extLst>
              <a:ext uri="{FF2B5EF4-FFF2-40B4-BE49-F238E27FC236}">
                <a16:creationId xmlns:a16="http://schemas.microsoft.com/office/drawing/2014/main" id="{1CC65499-39CF-CA90-0EB3-886E0548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716" y="1722228"/>
            <a:ext cx="6027124" cy="483652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B2339F1-F9CA-DCEF-4454-C24232ED8734}"/>
              </a:ext>
            </a:extLst>
          </p:cNvPr>
          <p:cNvSpPr txBox="1">
            <a:spLocks/>
          </p:cNvSpPr>
          <p:nvPr/>
        </p:nvSpPr>
        <p:spPr>
          <a:xfrm>
            <a:off x="1422546" y="2698147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1600" dirty="0">
                <a:solidFill>
                  <a:srgbClr val="FFFFFF"/>
                </a:solidFill>
              </a:rPr>
              <a:t>Linear Ridge Lasso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8C7C9B-43C0-8A34-DD09-9EC2F79C4164}"/>
              </a:ext>
            </a:extLst>
          </p:cNvPr>
          <p:cNvSpPr txBox="1"/>
          <p:nvPr/>
        </p:nvSpPr>
        <p:spPr>
          <a:xfrm>
            <a:off x="1963582" y="978070"/>
            <a:ext cx="9969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4.2</a:t>
            </a:r>
            <a:r>
              <a:rPr lang="ko-KR" altLang="en-US" b="1" dirty="0"/>
              <a:t> 선형 모델</a:t>
            </a:r>
            <a:endParaRPr lang="en-US" altLang="ko-KR" b="1" dirty="0"/>
          </a:p>
          <a:p>
            <a:r>
              <a:rPr lang="en-US" altLang="ko-KR" b="1" dirty="0" err="1"/>
              <a:t>LinearRegression</a:t>
            </a:r>
            <a:r>
              <a:rPr lang="en-US" altLang="ko-KR" b="1" dirty="0"/>
              <a:t>, Ridge, Lasso</a:t>
            </a:r>
          </a:p>
        </p:txBody>
      </p:sp>
    </p:spTree>
    <p:extLst>
      <p:ext uri="{BB962C8B-B14F-4D97-AF65-F5344CB8AC3E}">
        <p14:creationId xmlns:p14="http://schemas.microsoft.com/office/powerpoint/2010/main" val="301507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5" y="299249"/>
            <a:ext cx="3956515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4, </a:t>
            </a:r>
            <a:r>
              <a:rPr lang="ko-KR" altLang="en-US" b="1" dirty="0">
                <a:solidFill>
                  <a:schemeClr val="accent1"/>
                </a:solidFill>
              </a:rPr>
              <a:t>모델 선택 과정 및 적합도 검정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pic>
        <p:nvPicPr>
          <p:cNvPr id="21" name="내용 개체 틀 4">
            <a:extLst>
              <a:ext uri="{FF2B5EF4-FFF2-40B4-BE49-F238E27FC236}">
                <a16:creationId xmlns:a16="http://schemas.microsoft.com/office/drawing/2014/main" id="{3AF12036-866B-C28B-C0EB-984FD2B28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150" y="2130640"/>
            <a:ext cx="7907019" cy="401880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6710099-E33E-A5D0-650F-4DB132A32F30}"/>
              </a:ext>
            </a:extLst>
          </p:cNvPr>
          <p:cNvSpPr txBox="1">
            <a:spLocks/>
          </p:cNvSpPr>
          <p:nvPr/>
        </p:nvSpPr>
        <p:spPr>
          <a:xfrm>
            <a:off x="587405" y="2665490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1900" dirty="0" err="1">
                <a:solidFill>
                  <a:srgbClr val="FFFFFF"/>
                </a:solidFill>
              </a:rPr>
              <a:t>MLPRegressor</a:t>
            </a:r>
            <a:endParaRPr lang="en-US" altLang="ko-KR" sz="1900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4E7EB0-DB19-1441-5BE0-2D77A0398270}"/>
              </a:ext>
            </a:extLst>
          </p:cNvPr>
          <p:cNvSpPr txBox="1"/>
          <p:nvPr/>
        </p:nvSpPr>
        <p:spPr>
          <a:xfrm>
            <a:off x="1963582" y="978070"/>
            <a:ext cx="996980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4.3 </a:t>
            </a:r>
            <a:r>
              <a:rPr lang="ko-KR" altLang="en-US" b="1" dirty="0"/>
              <a:t>신경망 모델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 err="1"/>
              <a:t>MLPRegressor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68207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5" y="299249"/>
            <a:ext cx="3956515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4, </a:t>
            </a:r>
            <a:r>
              <a:rPr lang="ko-KR" altLang="en-US" b="1" dirty="0">
                <a:solidFill>
                  <a:schemeClr val="accent1"/>
                </a:solidFill>
              </a:rPr>
              <a:t>모델 선택 과정 및 적합도 검정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pic>
        <p:nvPicPr>
          <p:cNvPr id="15" name="내용 개체 틀 4">
            <a:extLst>
              <a:ext uri="{FF2B5EF4-FFF2-40B4-BE49-F238E27FC236}">
                <a16:creationId xmlns:a16="http://schemas.microsoft.com/office/drawing/2014/main" id="{B67C7C5F-367B-E9AF-2FD1-3AD65C58C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503" y="2238896"/>
            <a:ext cx="6560480" cy="4222945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6A805420-D241-C76A-BACB-C6B5C1A1E8ED}"/>
              </a:ext>
            </a:extLst>
          </p:cNvPr>
          <p:cNvSpPr txBox="1">
            <a:spLocks/>
          </p:cNvSpPr>
          <p:nvPr/>
        </p:nvSpPr>
        <p:spPr>
          <a:xfrm>
            <a:off x="587405" y="2665490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50000"/>
              </a:lnSpc>
            </a:pPr>
            <a:r>
              <a:rPr lang="en-US" altLang="ko-KR" sz="1200" b="1" dirty="0" err="1">
                <a:solidFill>
                  <a:schemeClr val="bg1"/>
                </a:solidFill>
              </a:rPr>
              <a:t>LinearRegression</a:t>
            </a:r>
            <a:r>
              <a:rPr lang="en-US" altLang="ko-KR" sz="1200" b="1" dirty="0">
                <a:solidFill>
                  <a:schemeClr val="bg1"/>
                </a:solidFill>
              </a:rPr>
              <a:t> + </a:t>
            </a:r>
            <a:r>
              <a:rPr lang="en-US" altLang="ko-KR" sz="1200" b="1" dirty="0" err="1">
                <a:solidFill>
                  <a:schemeClr val="bg1"/>
                </a:solidFill>
              </a:rPr>
              <a:t>HistGradientBoosting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64E744-5BFD-0CD2-3036-3FBEB0C4FE4D}"/>
              </a:ext>
            </a:extLst>
          </p:cNvPr>
          <p:cNvSpPr txBox="1"/>
          <p:nvPr/>
        </p:nvSpPr>
        <p:spPr>
          <a:xfrm>
            <a:off x="1963582" y="978070"/>
            <a:ext cx="996980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4.4 </a:t>
            </a:r>
            <a:r>
              <a:rPr lang="ko-KR" altLang="en-US" b="1" dirty="0"/>
              <a:t>앙상블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 err="1"/>
              <a:t>LinearRegression</a:t>
            </a:r>
            <a:r>
              <a:rPr lang="en-US" altLang="ko-KR" b="1" dirty="0"/>
              <a:t> + </a:t>
            </a:r>
            <a:r>
              <a:rPr lang="en-US" altLang="ko-KR" b="1" dirty="0" err="1"/>
              <a:t>HistGradientBoosting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72913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1.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Dataset </a:t>
            </a:r>
            <a:r>
              <a:rPr lang="ko-KR" altLang="en-US" sz="1800" b="1" dirty="0">
                <a:solidFill>
                  <a:schemeClr val="accent1"/>
                </a:solidFill>
              </a:rPr>
              <a:t>확인 </a:t>
            </a:r>
            <a:r>
              <a:rPr lang="en-US" altLang="ko-KR" sz="1800" b="1" dirty="0">
                <a:solidFill>
                  <a:schemeClr val="accent1"/>
                </a:solidFill>
              </a:rPr>
              <a:t>&amp;</a:t>
            </a:r>
            <a:r>
              <a:rPr lang="ko-KR" altLang="en-US" sz="1800" b="1" dirty="0">
                <a:solidFill>
                  <a:schemeClr val="accent1"/>
                </a:solidFill>
              </a:rPr>
              <a:t> 문제인식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41AFEE-83A6-F320-3209-92E7791F4537}"/>
              </a:ext>
            </a:extLst>
          </p:cNvPr>
          <p:cNvSpPr txBox="1"/>
          <p:nvPr/>
        </p:nvSpPr>
        <p:spPr>
          <a:xfrm>
            <a:off x="1908576" y="1157920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1.3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Dataset </a:t>
            </a:r>
            <a:r>
              <a:rPr kumimoji="1" lang="ko-KR" altLang="en-US" b="1" dirty="0"/>
              <a:t>확인</a:t>
            </a:r>
            <a:endParaRPr kumimoji="1"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7D98C8-7E4E-A3A4-30A3-B0176271B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429" y="1743515"/>
            <a:ext cx="7805538" cy="508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6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5" y="299249"/>
            <a:ext cx="3956515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4, </a:t>
            </a:r>
            <a:r>
              <a:rPr lang="ko-KR" altLang="en-US" b="1" dirty="0">
                <a:solidFill>
                  <a:schemeClr val="accent1"/>
                </a:solidFill>
              </a:rPr>
              <a:t>모델 선택 과정 및 적합도 검정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C0C67C4E-B66E-352A-4496-A3AC09F1D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409" y="1987730"/>
            <a:ext cx="6611192" cy="452465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B46B34-D631-9EF4-51E6-AE41CF198CC3}"/>
              </a:ext>
            </a:extLst>
          </p:cNvPr>
          <p:cNvSpPr txBox="1">
            <a:spLocks/>
          </p:cNvSpPr>
          <p:nvPr/>
        </p:nvSpPr>
        <p:spPr>
          <a:xfrm>
            <a:off x="587405" y="2665490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50000"/>
              </a:lnSpc>
            </a:pPr>
            <a:r>
              <a:rPr lang="en-US" altLang="ko-KR" sz="1250" b="1" dirty="0">
                <a:solidFill>
                  <a:schemeClr val="bg1"/>
                </a:solidFill>
              </a:rPr>
              <a:t>Linear</a:t>
            </a:r>
          </a:p>
          <a:p>
            <a:pPr latinLnBrk="0">
              <a:lnSpc>
                <a:spcPct val="150000"/>
              </a:lnSpc>
            </a:pPr>
            <a:r>
              <a:rPr lang="en-US" altLang="ko-KR" sz="1250" b="1" dirty="0">
                <a:solidFill>
                  <a:schemeClr val="bg1"/>
                </a:solidFill>
              </a:rPr>
              <a:t>+</a:t>
            </a:r>
            <a:r>
              <a:rPr lang="en-US" altLang="ko-KR" sz="1250" b="1" dirty="0" err="1">
                <a:solidFill>
                  <a:schemeClr val="bg1"/>
                </a:solidFill>
              </a:rPr>
              <a:t>HistGradientBoosting</a:t>
            </a:r>
            <a:endParaRPr lang="en-US" altLang="ko-KR" sz="1250" b="1" dirty="0">
              <a:solidFill>
                <a:schemeClr val="bg1"/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250" b="1" dirty="0">
                <a:solidFill>
                  <a:schemeClr val="bg1"/>
                </a:solidFill>
              </a:rPr>
              <a:t>+XGB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8212B-3085-68D3-4584-0927B1D42E2B}"/>
              </a:ext>
            </a:extLst>
          </p:cNvPr>
          <p:cNvSpPr txBox="1"/>
          <p:nvPr/>
        </p:nvSpPr>
        <p:spPr>
          <a:xfrm>
            <a:off x="1963582" y="978070"/>
            <a:ext cx="996980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4.4 </a:t>
            </a:r>
            <a:r>
              <a:rPr lang="ko-KR" altLang="en-US" b="1" dirty="0"/>
              <a:t>앙상블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Linear + </a:t>
            </a:r>
            <a:r>
              <a:rPr lang="en-US" altLang="ko-KR" b="1" dirty="0" err="1"/>
              <a:t>HistGradientBoosting</a:t>
            </a:r>
            <a:r>
              <a:rPr lang="en-US" altLang="ko-KR" b="1" dirty="0"/>
              <a:t> + XGB</a:t>
            </a:r>
          </a:p>
        </p:txBody>
      </p:sp>
    </p:spTree>
    <p:extLst>
      <p:ext uri="{BB962C8B-B14F-4D97-AF65-F5344CB8AC3E}">
        <p14:creationId xmlns:p14="http://schemas.microsoft.com/office/powerpoint/2010/main" val="288244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5" y="299249"/>
            <a:ext cx="3956515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4, </a:t>
            </a:r>
            <a:r>
              <a:rPr lang="ko-KR" altLang="en-US" b="1" dirty="0">
                <a:solidFill>
                  <a:schemeClr val="accent1"/>
                </a:solidFill>
              </a:rPr>
              <a:t>모델 선택 과정 및 적합도 검정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pic>
        <p:nvPicPr>
          <p:cNvPr id="12" name="내용 개체 틀 8">
            <a:extLst>
              <a:ext uri="{FF2B5EF4-FFF2-40B4-BE49-F238E27FC236}">
                <a16:creationId xmlns:a16="http://schemas.microsoft.com/office/drawing/2014/main" id="{B218FC61-466C-9D98-DD1F-8114C2A75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" b="2278"/>
          <a:stretch/>
        </p:blipFill>
        <p:spPr>
          <a:xfrm>
            <a:off x="3886832" y="2060440"/>
            <a:ext cx="7273511" cy="42112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ED6D2E8-80DE-E692-7E81-2006499BA259}"/>
              </a:ext>
            </a:extLst>
          </p:cNvPr>
          <p:cNvSpPr txBox="1">
            <a:spLocks/>
          </p:cNvSpPr>
          <p:nvPr/>
        </p:nvSpPr>
        <p:spPr>
          <a:xfrm>
            <a:off x="587405" y="2665490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50000"/>
              </a:lnSpc>
            </a:pPr>
            <a:r>
              <a:rPr lang="en-US" altLang="ko-KR" sz="1200" b="1" dirty="0" err="1">
                <a:solidFill>
                  <a:schemeClr val="bg1"/>
                </a:solidFill>
              </a:rPr>
              <a:t>MLPRegressor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+ Linear</a:t>
            </a:r>
          </a:p>
          <a:p>
            <a:pPr latinLnBrk="0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+ </a:t>
            </a:r>
            <a:r>
              <a:rPr lang="en-US" altLang="ko-KR" sz="1200" b="1" dirty="0" err="1">
                <a:solidFill>
                  <a:schemeClr val="bg1"/>
                </a:solidFill>
              </a:rPr>
              <a:t>HistGradientBoosting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CCE47-A692-FD29-B185-04D282F47AF6}"/>
              </a:ext>
            </a:extLst>
          </p:cNvPr>
          <p:cNvSpPr txBox="1"/>
          <p:nvPr/>
        </p:nvSpPr>
        <p:spPr>
          <a:xfrm>
            <a:off x="1963582" y="978070"/>
            <a:ext cx="996980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4.4 </a:t>
            </a:r>
            <a:r>
              <a:rPr lang="ko-KR" altLang="en-US" b="1" dirty="0"/>
              <a:t>앙상블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 err="1"/>
              <a:t>MLPRegressor</a:t>
            </a:r>
            <a:r>
              <a:rPr lang="en-US" altLang="ko-KR" b="1" dirty="0"/>
              <a:t> + Linear + </a:t>
            </a:r>
            <a:r>
              <a:rPr lang="en-US" altLang="ko-KR" b="1" dirty="0" err="1"/>
              <a:t>HistGradientBoosting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78448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40412"/>
          <a:stretch/>
        </p:blipFill>
        <p:spPr>
          <a:xfrm>
            <a:off x="1709302" y="2405744"/>
            <a:ext cx="9137996" cy="36092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30E1D5-EAD0-848C-A662-09B93BDF60A7}"/>
              </a:ext>
            </a:extLst>
          </p:cNvPr>
          <p:cNvSpPr txBox="1"/>
          <p:nvPr/>
        </p:nvSpPr>
        <p:spPr>
          <a:xfrm>
            <a:off x="1908576" y="1037086"/>
            <a:ext cx="56076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4.5 </a:t>
            </a:r>
            <a:r>
              <a:rPr kumimoji="1" lang="ko-KR" altLang="en-US" b="1" dirty="0"/>
              <a:t>모델 선택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교차검증을 통한 테스트점수와 </a:t>
            </a:r>
            <a:r>
              <a:rPr kumimoji="1" lang="en-US" altLang="ko-KR" b="1" dirty="0"/>
              <a:t>RMSE</a:t>
            </a:r>
            <a:r>
              <a:rPr kumimoji="1" lang="ko-KR" altLang="en-US" b="1" dirty="0"/>
              <a:t>가 가장 낮았던</a:t>
            </a:r>
            <a:endParaRPr kumimoji="1" lang="en-US" altLang="ko-KR" b="1" dirty="0"/>
          </a:p>
          <a:p>
            <a:r>
              <a:rPr kumimoji="1" lang="en-US" altLang="ko-KR" b="1" dirty="0" err="1"/>
              <a:t>HistGradientRegressor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최종 모델로 선택</a:t>
            </a:r>
            <a:endParaRPr kumimoji="1" lang="en-US" altLang="ko-KR" b="1" dirty="0"/>
          </a:p>
          <a:p>
            <a:endParaRPr kumimoji="1" lang="en-US" altLang="ko-KR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82FBF0-D02D-350D-BB23-685E23DEDC62}"/>
              </a:ext>
            </a:extLst>
          </p:cNvPr>
          <p:cNvSpPr/>
          <p:nvPr/>
        </p:nvSpPr>
        <p:spPr>
          <a:xfrm>
            <a:off x="1908575" y="299249"/>
            <a:ext cx="3956515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4, </a:t>
            </a:r>
            <a:r>
              <a:rPr lang="ko-KR" altLang="en-US" b="1" dirty="0">
                <a:solidFill>
                  <a:schemeClr val="accent1"/>
                </a:solidFill>
              </a:rPr>
              <a:t>모델 선택 과정 및 적합도 검정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06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5" y="299249"/>
            <a:ext cx="3956515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4, </a:t>
            </a:r>
            <a:r>
              <a:rPr lang="ko-KR" altLang="en-US" b="1" dirty="0">
                <a:solidFill>
                  <a:schemeClr val="accent1"/>
                </a:solidFill>
              </a:rPr>
              <a:t>모델 선택 및 적합도 검정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149" y="1140543"/>
            <a:ext cx="9611587" cy="505351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1DB9845-BD76-C851-31F3-E3F9BE005766}"/>
              </a:ext>
            </a:extLst>
          </p:cNvPr>
          <p:cNvSpPr/>
          <p:nvPr/>
        </p:nvSpPr>
        <p:spPr>
          <a:xfrm>
            <a:off x="1309923" y="1587470"/>
            <a:ext cx="4886120" cy="731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E6CF2B-EA9A-D4B8-A507-A68457970C7D}"/>
              </a:ext>
            </a:extLst>
          </p:cNvPr>
          <p:cNvSpPr/>
          <p:nvPr/>
        </p:nvSpPr>
        <p:spPr>
          <a:xfrm>
            <a:off x="5865090" y="3663252"/>
            <a:ext cx="642257" cy="11865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7C991C-C408-0E9A-582D-7BE40B9BC03E}"/>
              </a:ext>
            </a:extLst>
          </p:cNvPr>
          <p:cNvSpPr txBox="1"/>
          <p:nvPr/>
        </p:nvSpPr>
        <p:spPr>
          <a:xfrm>
            <a:off x="1908576" y="1037086"/>
            <a:ext cx="2879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4.6 </a:t>
            </a:r>
            <a:r>
              <a:rPr kumimoji="1" lang="ko-KR" altLang="en-US" b="1" dirty="0"/>
              <a:t>소득 예측 후 </a:t>
            </a:r>
            <a:r>
              <a:rPr kumimoji="1" lang="en-US" altLang="ko-KR" b="1" dirty="0"/>
              <a:t>csv </a:t>
            </a:r>
            <a:r>
              <a:rPr kumimoji="1" lang="ko-KR" altLang="en-US" b="1" dirty="0"/>
              <a:t>저장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최종 점수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548.30419</a:t>
            </a:r>
          </a:p>
        </p:txBody>
      </p:sp>
    </p:spTree>
    <p:extLst>
      <p:ext uri="{BB962C8B-B14F-4D97-AF65-F5344CB8AC3E}">
        <p14:creationId xmlns:p14="http://schemas.microsoft.com/office/powerpoint/2010/main" val="412643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4D8C2-88F4-7497-7513-6B4E4F7569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9"/>
          <a:stretch/>
        </p:blipFill>
        <p:spPr>
          <a:xfrm>
            <a:off x="173114" y="447868"/>
            <a:ext cx="7376238" cy="597329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41EC199-08EF-4E0A-35F6-AD070E732E38}"/>
              </a:ext>
            </a:extLst>
          </p:cNvPr>
          <p:cNvSpPr/>
          <p:nvPr/>
        </p:nvSpPr>
        <p:spPr>
          <a:xfrm>
            <a:off x="1193432" y="5109423"/>
            <a:ext cx="6148479" cy="10697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5.</a:t>
            </a:r>
            <a:r>
              <a:rPr lang="ko-KR" altLang="en-US" sz="2800" b="1" dirty="0">
                <a:solidFill>
                  <a:schemeClr val="tx1"/>
                </a:solidFill>
              </a:rPr>
              <a:t> 한계점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1B246B-1932-A236-A453-B86070D2D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969" y="3193926"/>
            <a:ext cx="2985231" cy="298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4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accent1"/>
                </a:solidFill>
              </a:rPr>
              <a:t>5.</a:t>
            </a:r>
            <a:r>
              <a:rPr lang="ko-KR" altLang="en-US" b="1" dirty="0">
                <a:solidFill>
                  <a:schemeClr val="accent1"/>
                </a:solidFill>
              </a:rPr>
              <a:t> 한계점 및 향후 연구방향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FB5E68-46C9-AD34-E073-90E440541191}"/>
              </a:ext>
            </a:extLst>
          </p:cNvPr>
          <p:cNvSpPr txBox="1"/>
          <p:nvPr/>
        </p:nvSpPr>
        <p:spPr>
          <a:xfrm>
            <a:off x="1908576" y="1037086"/>
            <a:ext cx="4453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5.1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Income</a:t>
            </a:r>
            <a:r>
              <a:rPr kumimoji="1" lang="ko-KR" altLang="en-US" b="1" dirty="0"/>
              <a:t>에 </a:t>
            </a:r>
            <a:r>
              <a:rPr kumimoji="1" lang="ko-KR" altLang="en-US" b="1" dirty="0" err="1"/>
              <a:t>결측치가</a:t>
            </a:r>
            <a:r>
              <a:rPr kumimoji="1" lang="ko-KR" altLang="en-US" b="1" dirty="0"/>
              <a:t> 있을 수 있는가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</p:txBody>
      </p:sp>
      <p:pic>
        <p:nvPicPr>
          <p:cNvPr id="6" name="그림 5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1020723A-EB16-E1CF-AC1E-5CAD91582B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3"/>
          <a:stretch/>
        </p:blipFill>
        <p:spPr>
          <a:xfrm>
            <a:off x="1963582" y="2588781"/>
            <a:ext cx="7221458" cy="396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304FE6-374F-17C9-BAFB-4D803FC83754}"/>
              </a:ext>
            </a:extLst>
          </p:cNvPr>
          <p:cNvSpPr txBox="1"/>
          <p:nvPr/>
        </p:nvSpPr>
        <p:spPr>
          <a:xfrm>
            <a:off x="1908576" y="1585668"/>
            <a:ext cx="865974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다른 컬럼에서 </a:t>
            </a:r>
            <a:r>
              <a:rPr kumimoji="1" lang="ko-KR" altLang="en-US" dirty="0" err="1"/>
              <a:t>결측치라고</a:t>
            </a:r>
            <a:r>
              <a:rPr kumimoji="1" lang="ko-KR" altLang="en-US" dirty="0"/>
              <a:t> 판단했던 데이터들이 없는데도 </a:t>
            </a:r>
            <a:r>
              <a:rPr kumimoji="1" lang="en-US" altLang="ko-KR" dirty="0"/>
              <a:t>Income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0</a:t>
            </a:r>
            <a:r>
              <a:rPr kumimoji="1" lang="ko-KR" altLang="en-US" dirty="0"/>
              <a:t>인 데이터가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약 </a:t>
            </a:r>
            <a:r>
              <a:rPr kumimoji="1" lang="en-US" altLang="ko-KR" dirty="0"/>
              <a:t>1800</a:t>
            </a:r>
            <a:r>
              <a:rPr kumimoji="1" lang="ko-KR" altLang="en-US" dirty="0"/>
              <a:t>개 정도 존재했으나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결측치인지</a:t>
            </a:r>
            <a:r>
              <a:rPr kumimoji="1" lang="ko-KR" altLang="en-US" dirty="0"/>
              <a:t> 아닌지 결정하지 못함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2001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accent1"/>
                </a:solidFill>
              </a:rPr>
              <a:t>5.</a:t>
            </a:r>
            <a:r>
              <a:rPr lang="ko-KR" altLang="en-US" b="1" dirty="0">
                <a:solidFill>
                  <a:schemeClr val="accent1"/>
                </a:solidFill>
              </a:rPr>
              <a:t> 한계점 및 향후 연구방향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FB5E68-46C9-AD34-E073-90E440541191}"/>
              </a:ext>
            </a:extLst>
          </p:cNvPr>
          <p:cNvSpPr txBox="1"/>
          <p:nvPr/>
        </p:nvSpPr>
        <p:spPr>
          <a:xfrm>
            <a:off x="1908576" y="1037086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5.2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column</a:t>
            </a:r>
            <a:r>
              <a:rPr kumimoji="1" lang="ko-KR" altLang="en-US" b="1" dirty="0"/>
              <a:t> 제거 과정</a:t>
            </a:r>
            <a:endParaRPr kumimoji="1"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04FE6-374F-17C9-BAFB-4D803FC83754}"/>
              </a:ext>
            </a:extLst>
          </p:cNvPr>
          <p:cNvSpPr txBox="1"/>
          <p:nvPr/>
        </p:nvSpPr>
        <p:spPr>
          <a:xfrm>
            <a:off x="1908576" y="1501847"/>
            <a:ext cx="6223053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EDA </a:t>
            </a:r>
            <a:r>
              <a:rPr kumimoji="1" lang="ko-KR" altLang="en-US" dirty="0"/>
              <a:t>결과 상관성이 적어 보이는 열을 제거하고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치환중요도 점수가 낮은 열을 모두 제거하였을 때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성능이 오히려 떨어지는 경우가 있었음</a:t>
            </a:r>
            <a:endParaRPr kumimoji="1"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0ED614-5BDB-FC91-08C5-3BFEAF1AF4D4}"/>
              </a:ext>
            </a:extLst>
          </p:cNvPr>
          <p:cNvSpPr txBox="1"/>
          <p:nvPr/>
        </p:nvSpPr>
        <p:spPr>
          <a:xfrm>
            <a:off x="1908575" y="3762824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5.3</a:t>
            </a:r>
            <a:r>
              <a:rPr kumimoji="1" lang="ko-KR" altLang="en-US" b="1" dirty="0"/>
              <a:t> 모델 선택 과정</a:t>
            </a:r>
            <a:endParaRPr kumimoji="1"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2E794-FF23-167E-47E8-5E6C60C9B414}"/>
              </a:ext>
            </a:extLst>
          </p:cNvPr>
          <p:cNvSpPr txBox="1"/>
          <p:nvPr/>
        </p:nvSpPr>
        <p:spPr>
          <a:xfrm>
            <a:off x="1908575" y="4185112"/>
            <a:ext cx="622305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성능이 낮은 모델들을 앙상블해 성능을 향상시키려 했으나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오히려 하나만 이용한 모델의 점수가 높은 경우가 있었음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663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1.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Dataset </a:t>
            </a:r>
            <a:r>
              <a:rPr lang="ko-KR" altLang="en-US" sz="1800" b="1" dirty="0">
                <a:solidFill>
                  <a:schemeClr val="accent1"/>
                </a:solidFill>
              </a:rPr>
              <a:t>확인 </a:t>
            </a:r>
            <a:r>
              <a:rPr lang="en-US" altLang="ko-KR" sz="1800" b="1" dirty="0">
                <a:solidFill>
                  <a:schemeClr val="accent1"/>
                </a:solidFill>
              </a:rPr>
              <a:t>&amp;</a:t>
            </a:r>
            <a:r>
              <a:rPr lang="ko-KR" altLang="en-US" sz="1800" b="1" dirty="0">
                <a:solidFill>
                  <a:schemeClr val="accent1"/>
                </a:solidFill>
              </a:rPr>
              <a:t> 문제인식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3B1ED6-9CC8-B19A-D432-1EC080245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443" y="1645726"/>
            <a:ext cx="9765795" cy="16430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14A35A-7F39-52B7-065C-7F67F0B0A467}"/>
              </a:ext>
            </a:extLst>
          </p:cNvPr>
          <p:cNvSpPr txBox="1"/>
          <p:nvPr/>
        </p:nvSpPr>
        <p:spPr>
          <a:xfrm>
            <a:off x="1908576" y="1157920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1.4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결측치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확인</a:t>
            </a: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81972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1.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Dataset </a:t>
            </a:r>
            <a:r>
              <a:rPr lang="ko-KR" altLang="en-US" sz="1800" b="1" dirty="0">
                <a:solidFill>
                  <a:schemeClr val="accent1"/>
                </a:solidFill>
              </a:rPr>
              <a:t>확인 </a:t>
            </a:r>
            <a:r>
              <a:rPr lang="en-US" altLang="ko-KR" sz="1800" b="1" dirty="0">
                <a:solidFill>
                  <a:schemeClr val="accent1"/>
                </a:solidFill>
              </a:rPr>
              <a:t>&amp;</a:t>
            </a:r>
            <a:r>
              <a:rPr lang="ko-KR" altLang="en-US" sz="1800" b="1" dirty="0">
                <a:solidFill>
                  <a:schemeClr val="accent1"/>
                </a:solidFill>
              </a:rPr>
              <a:t> 문제인식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0D3FBC-E83B-2E85-9099-75BAF7CC3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571" y="1617254"/>
            <a:ext cx="8361537" cy="4751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DB4A88-29AC-E6CB-BBEA-A8B9FE6B3715}"/>
              </a:ext>
            </a:extLst>
          </p:cNvPr>
          <p:cNvSpPr txBox="1"/>
          <p:nvPr/>
        </p:nvSpPr>
        <p:spPr>
          <a:xfrm>
            <a:off x="1908576" y="1157920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1.5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Income </a:t>
            </a:r>
            <a:r>
              <a:rPr kumimoji="1" lang="ko-KR" altLang="en-US" b="1" dirty="0"/>
              <a:t>확인</a:t>
            </a: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57386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4D8C2-88F4-7497-7513-6B4E4F7569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9"/>
          <a:stretch/>
        </p:blipFill>
        <p:spPr>
          <a:xfrm>
            <a:off x="173114" y="447868"/>
            <a:ext cx="7376238" cy="597329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41EC199-08EF-4E0A-35F6-AD070E732E38}"/>
              </a:ext>
            </a:extLst>
          </p:cNvPr>
          <p:cNvSpPr/>
          <p:nvPr/>
        </p:nvSpPr>
        <p:spPr>
          <a:xfrm>
            <a:off x="1193432" y="5109423"/>
            <a:ext cx="6148479" cy="10697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2. EDA – </a:t>
            </a:r>
            <a:r>
              <a:rPr lang="ko-KR" altLang="en-US" sz="2800" b="1" dirty="0">
                <a:solidFill>
                  <a:schemeClr val="tx1"/>
                </a:solidFill>
              </a:rPr>
              <a:t>탐색적 데이터 분석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1B246B-1932-A236-A453-B86070D2D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969" y="3193926"/>
            <a:ext cx="2985231" cy="298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90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2.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EDA – </a:t>
            </a:r>
            <a:r>
              <a:rPr lang="ko-KR" altLang="en-US" sz="1800" b="1" dirty="0">
                <a:solidFill>
                  <a:schemeClr val="accent1"/>
                </a:solidFill>
              </a:rPr>
              <a:t>탐색적 데이터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BBB4D-CA84-B3BB-C380-0CDA2973B32E}"/>
              </a:ext>
            </a:extLst>
          </p:cNvPr>
          <p:cNvSpPr txBox="1"/>
          <p:nvPr/>
        </p:nvSpPr>
        <p:spPr>
          <a:xfrm>
            <a:off x="1963582" y="1228821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2.0 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E8C34-BD10-3D55-04C6-A0D1D13D47FF}"/>
              </a:ext>
            </a:extLst>
          </p:cNvPr>
          <p:cNvSpPr txBox="1"/>
          <p:nvPr/>
        </p:nvSpPr>
        <p:spPr>
          <a:xfrm>
            <a:off x="1908576" y="1885317"/>
            <a:ext cx="7363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 i="0" dirty="0">
                <a:effectLst/>
                <a:latin typeface="Inter"/>
              </a:rPr>
              <a:t>중요한 정보를 얻기 힘들기에</a:t>
            </a:r>
            <a:r>
              <a:rPr lang="en-US" altLang="ko-KR" b="1" i="0" dirty="0">
                <a:effectLst/>
                <a:latin typeface="Inter"/>
              </a:rPr>
              <a:t>, </a:t>
            </a:r>
            <a:r>
              <a:rPr lang="ko-KR" altLang="en-US" b="1" i="0" dirty="0">
                <a:effectLst/>
                <a:latin typeface="Inter"/>
              </a:rPr>
              <a:t>모델에 사용할 </a:t>
            </a:r>
            <a:r>
              <a:rPr lang="en" altLang="ko-KR" b="1" i="0" dirty="0">
                <a:effectLst/>
                <a:latin typeface="Inter"/>
              </a:rPr>
              <a:t>feature</a:t>
            </a:r>
            <a:r>
              <a:rPr lang="ko-KR" altLang="en-US" b="1" i="0" dirty="0">
                <a:effectLst/>
                <a:latin typeface="Inter"/>
              </a:rPr>
              <a:t>에 포함하지 않음</a:t>
            </a:r>
            <a:endParaRPr lang="en-US" altLang="ko-KR" b="1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5136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859</Words>
  <Application>Microsoft Macintosh PowerPoint</Application>
  <PresentationFormat>와이드스크린</PresentationFormat>
  <Paragraphs>163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0" baseType="lpstr">
      <vt:lpstr>Inter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djssltsla@naver.com</dc:creator>
  <cp:lastModifiedBy>진태완</cp:lastModifiedBy>
  <cp:revision>15</cp:revision>
  <dcterms:created xsi:type="dcterms:W3CDTF">2024-04-08T08:02:01Z</dcterms:created>
  <dcterms:modified xsi:type="dcterms:W3CDTF">2024-04-08T14:26:03Z</dcterms:modified>
</cp:coreProperties>
</file>